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6" r:id="rId5"/>
    <p:sldId id="267" r:id="rId6"/>
    <p:sldId id="268" r:id="rId7"/>
    <p:sldId id="271" r:id="rId8"/>
    <p:sldId id="273" r:id="rId9"/>
    <p:sldId id="272" r:id="rId10"/>
    <p:sldId id="270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316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9" r:id="rId37"/>
    <p:sldId id="298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250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7" y="-139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C1D6-4AEF-418F-AF89-3F64063D1F6C}" type="datetimeFigureOut">
              <a:rPr lang="it-IT" smtClean="0"/>
              <a:pPr/>
              <a:t>20/04/2022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319D8-C809-42F6-967A-6321E250FF5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C1D6-4AEF-418F-AF89-3F64063D1F6C}" type="datetimeFigureOut">
              <a:rPr lang="it-IT" smtClean="0"/>
              <a:pPr/>
              <a:t>20/04/2022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319D8-C809-42F6-967A-6321E250FF5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C1D6-4AEF-418F-AF89-3F64063D1F6C}" type="datetimeFigureOut">
              <a:rPr lang="it-IT" smtClean="0"/>
              <a:pPr/>
              <a:t>20/04/2022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319D8-C809-42F6-967A-6321E250FF5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C1D6-4AEF-418F-AF89-3F64063D1F6C}" type="datetimeFigureOut">
              <a:rPr lang="it-IT" smtClean="0"/>
              <a:pPr/>
              <a:t>20/04/2022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319D8-C809-42F6-967A-6321E250FF5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C1D6-4AEF-418F-AF89-3F64063D1F6C}" type="datetimeFigureOut">
              <a:rPr lang="it-IT" smtClean="0"/>
              <a:pPr/>
              <a:t>20/04/2022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319D8-C809-42F6-967A-6321E250FF5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C1D6-4AEF-418F-AF89-3F64063D1F6C}" type="datetimeFigureOut">
              <a:rPr lang="it-IT" smtClean="0"/>
              <a:pPr/>
              <a:t>20/04/2022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319D8-C809-42F6-967A-6321E250FF5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C1D6-4AEF-418F-AF89-3F64063D1F6C}" type="datetimeFigureOut">
              <a:rPr lang="it-IT" smtClean="0"/>
              <a:pPr/>
              <a:t>20/04/2022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319D8-C809-42F6-967A-6321E250FF5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C1D6-4AEF-418F-AF89-3F64063D1F6C}" type="datetimeFigureOut">
              <a:rPr lang="it-IT" smtClean="0"/>
              <a:pPr/>
              <a:t>20/04/2022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319D8-C809-42F6-967A-6321E250FF5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C1D6-4AEF-418F-AF89-3F64063D1F6C}" type="datetimeFigureOut">
              <a:rPr lang="it-IT" smtClean="0"/>
              <a:pPr/>
              <a:t>20/04/2022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319D8-C809-42F6-967A-6321E250FF5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C1D6-4AEF-418F-AF89-3F64063D1F6C}" type="datetimeFigureOut">
              <a:rPr lang="it-IT" smtClean="0"/>
              <a:pPr/>
              <a:t>20/04/2022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319D8-C809-42F6-967A-6321E250FF5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C1D6-4AEF-418F-AF89-3F64063D1F6C}" type="datetimeFigureOut">
              <a:rPr lang="it-IT" smtClean="0"/>
              <a:pPr/>
              <a:t>20/04/2022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319D8-C809-42F6-967A-6321E250FF5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6C1D6-4AEF-418F-AF89-3F64063D1F6C}" type="datetimeFigureOut">
              <a:rPr lang="it-IT" smtClean="0"/>
              <a:pPr/>
              <a:t>20/04/2022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319D8-C809-42F6-967A-6321E250FF5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2976" y="1785932"/>
            <a:ext cx="7772400" cy="1102519"/>
          </a:xfrm>
        </p:spPr>
        <p:txBody>
          <a:bodyPr/>
          <a:lstStyle/>
          <a:p>
            <a:pPr algn="r"/>
            <a:r>
              <a:rPr lang="it-IT" dirty="0" smtClean="0"/>
              <a:t>Immanuel </a:t>
            </a:r>
            <a:r>
              <a:rPr lang="it-IT" dirty="0" err="1" smtClean="0"/>
              <a:t>Kant</a:t>
            </a:r>
            <a:endParaRPr lang="it-IT" dirty="0"/>
          </a:p>
        </p:txBody>
      </p:sp>
      <p:pic>
        <p:nvPicPr>
          <p:cNvPr id="1126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6"/>
            <a:ext cx="3000396" cy="3785086"/>
          </a:xfrm>
          <a:prstGeom prst="rect">
            <a:avLst/>
          </a:prstGeom>
          <a:ln>
            <a:noFill/>
          </a:ln>
          <a:effectLst>
            <a:outerShdw blurRad="292100" dist="4445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357172"/>
            <a:ext cx="8229600" cy="32980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dirty="0" smtClean="0"/>
              <a:t>L’ipotesi gnoseologica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85786" y="1357304"/>
            <a:ext cx="7572428" cy="2677656"/>
          </a:xfrm>
          <a:prstGeom prst="rect">
            <a:avLst/>
          </a:prstGeom>
          <a:ln>
            <a:solidFill>
              <a:srgbClr val="DC250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“Benché ogni nostra conoscenza </a:t>
            </a:r>
            <a:r>
              <a:rPr lang="it-IT" sz="2400" u="sng" dirty="0" smtClean="0"/>
              <a:t>cominci con l’esperienza</a:t>
            </a:r>
            <a:r>
              <a:rPr lang="it-IT" sz="2400" dirty="0" smtClean="0"/>
              <a:t>, da ciò non segue che essa derivi interamente dall’esperienza. Potrebbe infatti avvenire che la nostra stessa conoscenza empirica </a:t>
            </a:r>
            <a:r>
              <a:rPr lang="it-IT" sz="2400" u="sng" dirty="0" smtClean="0"/>
              <a:t>sia un composto di ciò che riceviamo mediante le impressioni e di ciò che la nostra facoltà conoscitiva vi aggiunge da sé sola </a:t>
            </a:r>
            <a:r>
              <a:rPr lang="it-IT" sz="2400" dirty="0" smtClean="0"/>
              <a:t>(semplicemente stimolata dalle impressioni sensibili)”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Il tribunale della ragione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85786" y="1071552"/>
            <a:ext cx="8143932" cy="830997"/>
          </a:xfrm>
          <a:prstGeom prst="rect">
            <a:avLst/>
          </a:prstGeom>
          <a:ln>
            <a:solidFill>
              <a:srgbClr val="DC250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it-IT" sz="2400" dirty="0"/>
              <a:t>Nella </a:t>
            </a:r>
            <a:r>
              <a:rPr lang="it-IT" sz="2400" i="1" dirty="0"/>
              <a:t>Critica della ragion pura </a:t>
            </a:r>
            <a:r>
              <a:rPr lang="it-IT" sz="2400" dirty="0" err="1" smtClean="0"/>
              <a:t>Kant</a:t>
            </a:r>
            <a:r>
              <a:rPr lang="it-IT" sz="2400" dirty="0" smtClean="0"/>
              <a:t> </a:t>
            </a:r>
            <a:r>
              <a:rPr lang="it-IT" sz="2400" dirty="0"/>
              <a:t>vuole </a:t>
            </a:r>
            <a:r>
              <a:rPr lang="it-IT" sz="2400" dirty="0" smtClean="0"/>
              <a:t>fare </a:t>
            </a:r>
            <a:r>
              <a:rPr lang="it-IT" sz="2400" b="1" dirty="0"/>
              <a:t>un’analisi critica dei fondamenti e dei limiti del sapere e della ragione umana</a:t>
            </a:r>
            <a:r>
              <a:rPr lang="it-IT" sz="2400" dirty="0"/>
              <a:t>. </a:t>
            </a:r>
          </a:p>
        </p:txBody>
      </p:sp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119381"/>
            <a:ext cx="3894431" cy="2595509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785786" y="2071684"/>
            <a:ext cx="3848128" cy="2677656"/>
          </a:xfrm>
          <a:prstGeom prst="rect">
            <a:avLst/>
          </a:prstGeom>
          <a:ln>
            <a:solidFill>
              <a:srgbClr val="DC250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it-IT" sz="2400" dirty="0" smtClean="0"/>
              <a:t>Vuole insomma capire: 1) </a:t>
            </a:r>
            <a:r>
              <a:rPr lang="it-IT" sz="2400" cap="small" dirty="0" smtClean="0">
                <a:solidFill>
                  <a:srgbClr val="FF0000"/>
                </a:solidFill>
              </a:rPr>
              <a:t>se</a:t>
            </a:r>
            <a:r>
              <a:rPr lang="it-IT" sz="2400" dirty="0" smtClean="0"/>
              <a:t> è possibile, 2) </a:t>
            </a:r>
            <a:r>
              <a:rPr lang="it-IT" sz="2400" cap="small" dirty="0" smtClean="0">
                <a:solidFill>
                  <a:srgbClr val="FF0000"/>
                </a:solidFill>
              </a:rPr>
              <a:t>come</a:t>
            </a:r>
            <a:r>
              <a:rPr lang="it-IT" sz="2400" dirty="0" smtClean="0"/>
              <a:t> è possibile e 3) quali sono i </a:t>
            </a:r>
            <a:r>
              <a:rPr lang="it-IT" sz="2400" dirty="0" smtClean="0">
                <a:solidFill>
                  <a:srgbClr val="FF0000"/>
                </a:solidFill>
              </a:rPr>
              <a:t>LIMITI</a:t>
            </a:r>
            <a:r>
              <a:rPr lang="it-IT" sz="2400" dirty="0" smtClean="0"/>
              <a:t> della </a:t>
            </a:r>
            <a:r>
              <a:rPr lang="it-IT" sz="2400" dirty="0" smtClean="0">
                <a:solidFill>
                  <a:srgbClr val="FF0000"/>
                </a:solidFill>
              </a:rPr>
              <a:t>conoscenza umana</a:t>
            </a:r>
            <a:r>
              <a:rPr lang="it-IT" sz="2400" dirty="0" smtClean="0"/>
              <a:t>, mettendo la ragione di fronte a un </a:t>
            </a:r>
            <a:r>
              <a:rPr lang="it-IT" sz="2400" b="1" dirty="0" smtClean="0"/>
              <a:t>tribunale</a:t>
            </a:r>
            <a:r>
              <a:rPr lang="it-IT" sz="2400" dirty="0" smtClean="0"/>
              <a:t> in cui il giudice è essa stessa.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Il sapere scientifico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85786" y="1071552"/>
            <a:ext cx="5643602" cy="1569660"/>
          </a:xfrm>
          <a:prstGeom prst="rect">
            <a:avLst/>
          </a:prstGeom>
          <a:ln>
            <a:solidFill>
              <a:srgbClr val="DC250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it-IT" sz="2400" dirty="0" smtClean="0"/>
              <a:t>Tre domande:</a:t>
            </a:r>
          </a:p>
          <a:p>
            <a:pPr marL="457200" lvl="0" indent="-457200">
              <a:buAutoNum type="arabicParenR"/>
            </a:pPr>
            <a:r>
              <a:rPr lang="it-IT" sz="2400" dirty="0" smtClean="0"/>
              <a:t>Come è possibile la </a:t>
            </a:r>
            <a:r>
              <a:rPr lang="it-IT" sz="2400" b="1" dirty="0" smtClean="0"/>
              <a:t>matematica</a:t>
            </a:r>
            <a:r>
              <a:rPr lang="it-IT" sz="2400" dirty="0" smtClean="0"/>
              <a:t>?</a:t>
            </a:r>
          </a:p>
          <a:p>
            <a:pPr marL="457200" lvl="0" indent="-457200">
              <a:buAutoNum type="arabicParenR"/>
            </a:pPr>
            <a:r>
              <a:rPr lang="it-IT" sz="2400" dirty="0" smtClean="0"/>
              <a:t>Come è possibile la </a:t>
            </a:r>
            <a:r>
              <a:rPr lang="it-IT" sz="2400" b="1" dirty="0" smtClean="0"/>
              <a:t>fisica</a:t>
            </a:r>
            <a:r>
              <a:rPr lang="it-IT" sz="2400" dirty="0" smtClean="0"/>
              <a:t>?</a:t>
            </a:r>
          </a:p>
          <a:p>
            <a:pPr marL="457200" lvl="0" indent="-457200">
              <a:buAutoNum type="arabicParenR"/>
            </a:pPr>
            <a:r>
              <a:rPr lang="it-IT" sz="2400" dirty="0" smtClean="0"/>
              <a:t>È possibile la </a:t>
            </a:r>
            <a:r>
              <a:rPr lang="it-IT" sz="2400" b="1" dirty="0" smtClean="0"/>
              <a:t>metafisica</a:t>
            </a:r>
            <a:r>
              <a:rPr lang="it-IT" sz="2400" dirty="0" smtClean="0"/>
              <a:t> come scienza?</a:t>
            </a:r>
            <a:endParaRPr lang="it-IT" sz="2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571604" y="2857502"/>
            <a:ext cx="6929486" cy="1569660"/>
          </a:xfrm>
          <a:prstGeom prst="rect">
            <a:avLst/>
          </a:prstGeom>
          <a:ln>
            <a:solidFill>
              <a:srgbClr val="DC250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i="1" dirty="0" smtClean="0"/>
              <a:t>La </a:t>
            </a:r>
            <a:r>
              <a:rPr lang="it-IT" sz="2400" b="1" i="1" dirty="0" smtClean="0"/>
              <a:t>validità scientifica </a:t>
            </a:r>
            <a:r>
              <a:rPr lang="it-IT" sz="2400" i="1" dirty="0" smtClean="0"/>
              <a:t>di </a:t>
            </a:r>
            <a:r>
              <a:rPr lang="it-IT" sz="2400" b="1" i="1" dirty="0" smtClean="0"/>
              <a:t>matematica</a:t>
            </a:r>
            <a:r>
              <a:rPr lang="it-IT" sz="2400" i="1" dirty="0" smtClean="0"/>
              <a:t> e </a:t>
            </a:r>
            <a:r>
              <a:rPr lang="it-IT" sz="2400" b="1" i="1" dirty="0" smtClean="0"/>
              <a:t>fisica</a:t>
            </a:r>
            <a:r>
              <a:rPr lang="it-IT" sz="2400" i="1" dirty="0" smtClean="0"/>
              <a:t> è per </a:t>
            </a:r>
            <a:r>
              <a:rPr lang="it-IT" sz="2400" i="1" dirty="0" err="1" smtClean="0"/>
              <a:t>Kant</a:t>
            </a:r>
            <a:r>
              <a:rPr lang="it-IT" sz="2400" i="1" dirty="0" smtClean="0"/>
              <a:t> un dato di fatto:</a:t>
            </a:r>
          </a:p>
          <a:p>
            <a:pPr algn="just">
              <a:buFontTx/>
              <a:buChar char="-"/>
            </a:pPr>
            <a:r>
              <a:rPr lang="it-IT" sz="2400" dirty="0" smtClean="0">
                <a:solidFill>
                  <a:schemeClr val="tx1"/>
                </a:solidFill>
              </a:rPr>
              <a:t> bisogna quindi individuare il </a:t>
            </a:r>
            <a:r>
              <a:rPr lang="it-IT" sz="2400" b="1" dirty="0" smtClean="0">
                <a:solidFill>
                  <a:schemeClr val="tx1"/>
                </a:solidFill>
              </a:rPr>
              <a:t>fondamento</a:t>
            </a:r>
            <a:r>
              <a:rPr lang="it-IT" sz="2400" dirty="0" smtClean="0">
                <a:solidFill>
                  <a:schemeClr val="tx1"/>
                </a:solidFill>
              </a:rPr>
              <a:t> di tale validità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I giudizi</a:t>
            </a:r>
            <a:endParaRPr lang="it-IT" dirty="0" smtClean="0"/>
          </a:p>
        </p:txBody>
      </p:sp>
      <p:sp>
        <p:nvSpPr>
          <p:cNvPr id="8" name="CasellaDiTesto 7"/>
          <p:cNvSpPr txBox="1"/>
          <p:nvPr/>
        </p:nvSpPr>
        <p:spPr>
          <a:xfrm>
            <a:off x="2000232" y="1071552"/>
            <a:ext cx="5643602" cy="461665"/>
          </a:xfrm>
          <a:prstGeom prst="rect">
            <a:avLst/>
          </a:prstGeom>
          <a:ln>
            <a:solidFill>
              <a:srgbClr val="DC250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it-IT" sz="2400" dirty="0" smtClean="0"/>
              <a:t>Elementi base </a:t>
            </a:r>
            <a:r>
              <a:rPr lang="it-IT" sz="2400" dirty="0" smtClean="0">
                <a:sym typeface="Wingdings" pitchFamily="2" charset="2"/>
              </a:rPr>
              <a:t> </a:t>
            </a:r>
            <a:r>
              <a:rPr lang="it-IT" sz="2400" b="1" dirty="0" smtClean="0">
                <a:solidFill>
                  <a:srgbClr val="FF0000"/>
                </a:solidFill>
                <a:sym typeface="Wingdings" pitchFamily="2" charset="2"/>
              </a:rPr>
              <a:t>GIUDIZI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143372" y="2000246"/>
            <a:ext cx="3643338" cy="461665"/>
          </a:xfrm>
          <a:prstGeom prst="rect">
            <a:avLst/>
          </a:prstGeom>
          <a:ln>
            <a:solidFill>
              <a:srgbClr val="DC250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i="1" dirty="0" smtClean="0">
                <a:solidFill>
                  <a:schemeClr val="tx2">
                    <a:lumMod val="75000"/>
                  </a:schemeClr>
                </a:solidFill>
              </a:rPr>
              <a:t>soggetto</a:t>
            </a:r>
            <a:r>
              <a:rPr lang="it-IT" sz="2400" i="1" dirty="0" smtClean="0"/>
              <a:t> (A) + </a:t>
            </a:r>
            <a:r>
              <a:rPr lang="it-IT" sz="2400" i="1" dirty="0" smtClean="0">
                <a:solidFill>
                  <a:schemeClr val="accent3">
                    <a:lumMod val="50000"/>
                  </a:schemeClr>
                </a:solidFill>
              </a:rPr>
              <a:t>predicato</a:t>
            </a:r>
            <a:r>
              <a:rPr lang="it-IT" sz="2400" i="1" dirty="0" smtClean="0"/>
              <a:t> (B)</a:t>
            </a:r>
            <a:endParaRPr lang="it-IT" sz="2400" dirty="0" smtClean="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86116" y="2786064"/>
            <a:ext cx="5429288" cy="1323439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Tutto ciò che accade </a:t>
            </a:r>
            <a:r>
              <a:rPr lang="it-IT" sz="2000" dirty="0" smtClean="0"/>
              <a:t>(A) </a:t>
            </a:r>
            <a:r>
              <a:rPr lang="it-IT" sz="2000" dirty="0" smtClean="0">
                <a:solidFill>
                  <a:schemeClr val="accent3">
                    <a:lumMod val="50000"/>
                  </a:schemeClr>
                </a:solidFill>
              </a:rPr>
              <a:t>ha una causa </a:t>
            </a:r>
            <a:r>
              <a:rPr lang="it-IT" sz="2000" dirty="0" smtClean="0"/>
              <a:t>(B)</a:t>
            </a:r>
          </a:p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I corpi </a:t>
            </a:r>
            <a:r>
              <a:rPr lang="it-IT" sz="2000" dirty="0" smtClean="0"/>
              <a:t>(A) </a:t>
            </a:r>
            <a:r>
              <a:rPr lang="it-IT" sz="2000" dirty="0" smtClean="0">
                <a:solidFill>
                  <a:schemeClr val="accent3">
                    <a:lumMod val="50000"/>
                  </a:schemeClr>
                </a:solidFill>
              </a:rPr>
              <a:t>sono estesi </a:t>
            </a:r>
            <a:r>
              <a:rPr lang="it-IT" sz="2000" dirty="0" smtClean="0"/>
              <a:t>(B)</a:t>
            </a:r>
          </a:p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La penna </a:t>
            </a:r>
            <a:r>
              <a:rPr lang="it-IT" sz="2000" dirty="0" smtClean="0"/>
              <a:t>(A) </a:t>
            </a:r>
            <a:r>
              <a:rPr lang="it-IT" sz="2000" dirty="0" smtClean="0">
                <a:solidFill>
                  <a:schemeClr val="accent3">
                    <a:lumMod val="50000"/>
                  </a:schemeClr>
                </a:solidFill>
              </a:rPr>
              <a:t>è nera </a:t>
            </a:r>
            <a:r>
              <a:rPr lang="it-IT" sz="2000" dirty="0" smtClean="0"/>
              <a:t>(B)</a:t>
            </a:r>
          </a:p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7+5</a:t>
            </a:r>
            <a:r>
              <a:rPr lang="it-IT" sz="2000" dirty="0" smtClean="0"/>
              <a:t> (A) = </a:t>
            </a:r>
            <a:r>
              <a:rPr lang="it-IT" sz="2000" dirty="0" smtClean="0">
                <a:solidFill>
                  <a:schemeClr val="accent3">
                    <a:lumMod val="50000"/>
                  </a:schemeClr>
                </a:solidFill>
              </a:rPr>
              <a:t>12</a:t>
            </a:r>
            <a:r>
              <a:rPr lang="it-IT" sz="2000" dirty="0" smtClean="0"/>
              <a:t> (B</a:t>
            </a:r>
            <a:r>
              <a:rPr lang="it-IT" dirty="0" smtClean="0"/>
              <a:t>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I giudizi</a:t>
            </a:r>
            <a:endParaRPr lang="it-IT" dirty="0" smtClean="0"/>
          </a:p>
        </p:txBody>
      </p:sp>
      <p:sp>
        <p:nvSpPr>
          <p:cNvPr id="8" name="CasellaDiTesto 7"/>
          <p:cNvSpPr txBox="1"/>
          <p:nvPr/>
        </p:nvSpPr>
        <p:spPr>
          <a:xfrm>
            <a:off x="1285852" y="1428742"/>
            <a:ext cx="2714644" cy="46166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it-IT" sz="2400" dirty="0" smtClean="0"/>
              <a:t>ANALITICI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00034" y="2071684"/>
            <a:ext cx="3857652" cy="830997"/>
          </a:xfrm>
          <a:prstGeom prst="rect">
            <a:avLst/>
          </a:prstGeom>
          <a:ln>
            <a:solidFill>
              <a:srgbClr val="DC250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Il predicato (B) </a:t>
            </a:r>
            <a:r>
              <a:rPr lang="it-IT" sz="2400" b="1" u="sng" dirty="0" smtClean="0"/>
              <a:t>deriva</a:t>
            </a:r>
            <a:r>
              <a:rPr lang="it-IT" sz="2400" dirty="0" smtClean="0"/>
              <a:t>, per pura analisi, dal soggetto (A)</a:t>
            </a:r>
            <a:endParaRPr lang="it-IT" sz="2400" dirty="0" smtClean="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86116" y="928676"/>
            <a:ext cx="2786082" cy="461665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Possono essere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357818" y="1428742"/>
            <a:ext cx="2714644" cy="46166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it-IT" sz="2400" dirty="0" smtClean="0"/>
              <a:t>SINTETICI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71472" y="3286130"/>
            <a:ext cx="3643338" cy="1631216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dirty="0" smtClean="0"/>
              <a:t> I corpi sono estesi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 Tutte le nubili (A) non sono sposate (B)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 Il triangolo (A) ha 3 lati (B)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 Un uomo ignorante non è dotto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000628" y="3643320"/>
            <a:ext cx="3429024" cy="1015663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dirty="0" smtClean="0"/>
              <a:t> La penna è nera 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 Il gatto (A) dorme (B)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 Il triangolo è scaleno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786314" y="2071684"/>
            <a:ext cx="3857652" cy="132343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000" dirty="0" smtClean="0"/>
              <a:t>Il predicato B </a:t>
            </a:r>
            <a:r>
              <a:rPr lang="it-IT" sz="2000" b="1" u="sng" dirty="0" smtClean="0"/>
              <a:t>aggiunge qualcosa</a:t>
            </a:r>
            <a:r>
              <a:rPr lang="it-IT" sz="2000" dirty="0" smtClean="0"/>
              <a:t> al soggetto, un’informazione che non posso conoscere analizzando semplicemente il soggetto</a:t>
            </a:r>
            <a:endParaRPr lang="it-IT" sz="2000" dirty="0" smtClean="0">
              <a:solidFill>
                <a:schemeClr val="tx1"/>
              </a:solidFill>
            </a:endParaRPr>
          </a:p>
        </p:txBody>
      </p:sp>
      <p:cxnSp>
        <p:nvCxnSpPr>
          <p:cNvPr id="14" name="Connettore 2 13"/>
          <p:cNvCxnSpPr/>
          <p:nvPr/>
        </p:nvCxnSpPr>
        <p:spPr>
          <a:xfrm rot="10800000" flipV="1">
            <a:off x="3071802" y="1214428"/>
            <a:ext cx="50006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5715008" y="1214428"/>
            <a:ext cx="50006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I giudizi</a:t>
            </a:r>
            <a:endParaRPr lang="it-IT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3286116" y="1142990"/>
            <a:ext cx="2786082" cy="461665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Possono essere</a:t>
            </a:r>
            <a:endParaRPr lang="it-IT" sz="2400" dirty="0"/>
          </a:p>
        </p:txBody>
      </p:sp>
      <p:grpSp>
        <p:nvGrpSpPr>
          <p:cNvPr id="13" name="Gruppo 12"/>
          <p:cNvGrpSpPr/>
          <p:nvPr/>
        </p:nvGrpSpPr>
        <p:grpSpPr>
          <a:xfrm>
            <a:off x="500034" y="1571618"/>
            <a:ext cx="8143932" cy="1688253"/>
            <a:chOff x="500034" y="1214428"/>
            <a:chExt cx="8143932" cy="1688253"/>
          </a:xfrm>
        </p:grpSpPr>
        <p:sp>
          <p:nvSpPr>
            <p:cNvPr id="8" name="CasellaDiTesto 7"/>
            <p:cNvSpPr txBox="1"/>
            <p:nvPr/>
          </p:nvSpPr>
          <p:spPr>
            <a:xfrm>
              <a:off x="1285852" y="1428742"/>
              <a:ext cx="2714644" cy="461665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it-IT" sz="2400" dirty="0" smtClean="0"/>
                <a:t>A PRIORI</a:t>
              </a:r>
              <a:endParaRPr lang="it-IT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500034" y="2071684"/>
              <a:ext cx="3857652" cy="830997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it-IT" sz="2400" dirty="0" smtClean="0"/>
                <a:t>Se </a:t>
              </a:r>
              <a:r>
                <a:rPr lang="it-IT" sz="2400" b="1" dirty="0" smtClean="0"/>
                <a:t>non</a:t>
              </a:r>
              <a:r>
                <a:rPr lang="it-IT" sz="2400" dirty="0" smtClean="0"/>
                <a:t> </a:t>
              </a:r>
              <a:r>
                <a:rPr lang="it-IT" sz="2400" dirty="0" smtClean="0"/>
                <a:t>dipendo</a:t>
              </a:r>
              <a:r>
                <a:rPr lang="it-IT" sz="2400" dirty="0" smtClean="0"/>
                <a:t> </a:t>
              </a:r>
              <a:r>
                <a:rPr lang="it-IT" sz="2400" dirty="0" smtClean="0"/>
                <a:t>da</a:t>
              </a:r>
              <a:r>
                <a:rPr lang="it-IT" sz="2400" dirty="0" smtClean="0"/>
                <a:t>ll’ </a:t>
              </a:r>
              <a:r>
                <a:rPr lang="it-IT" sz="2400" b="1" dirty="0" smtClean="0"/>
                <a:t>esperienza</a:t>
              </a:r>
              <a:r>
                <a:rPr lang="it-IT" sz="2400" dirty="0" smtClean="0"/>
                <a:t> nel </a:t>
              </a:r>
              <a:r>
                <a:rPr lang="it-IT" sz="2400" dirty="0" smtClean="0"/>
                <a:t>formularli</a:t>
              </a:r>
              <a:endParaRPr lang="it-IT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5357818" y="1428742"/>
              <a:ext cx="2714644" cy="461665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it-IT" sz="2400" dirty="0" smtClean="0"/>
                <a:t>A POSTERIORI</a:t>
              </a:r>
              <a:endParaRPr lang="it-IT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4786314" y="2071684"/>
              <a:ext cx="3857652" cy="830997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it-IT" sz="2400" dirty="0" smtClean="0"/>
                <a:t>Se </a:t>
              </a:r>
              <a:r>
                <a:rPr lang="it-IT" sz="2400" b="1" dirty="0" smtClean="0"/>
                <a:t>devo</a:t>
              </a:r>
              <a:r>
                <a:rPr lang="it-IT" sz="2400" dirty="0" smtClean="0"/>
                <a:t> ricorrere all’</a:t>
              </a:r>
              <a:r>
                <a:rPr lang="it-IT" sz="2400" b="1" dirty="0" smtClean="0"/>
                <a:t>esperienza</a:t>
              </a:r>
              <a:r>
                <a:rPr lang="it-IT" sz="2400" dirty="0" smtClean="0"/>
                <a:t> per formularli</a:t>
              </a:r>
              <a:endParaRPr lang="it-IT" sz="24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4" name="Connettore 2 13"/>
            <p:cNvCxnSpPr/>
            <p:nvPr/>
          </p:nvCxnSpPr>
          <p:spPr>
            <a:xfrm rot="10800000" flipV="1">
              <a:off x="3071802" y="1214428"/>
              <a:ext cx="500066" cy="1428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2 15"/>
            <p:cNvCxnSpPr/>
            <p:nvPr/>
          </p:nvCxnSpPr>
          <p:spPr>
            <a:xfrm>
              <a:off x="5715008" y="1214428"/>
              <a:ext cx="500066" cy="1428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5" name="CasellaDiTesto 14"/>
          <p:cNvSpPr txBox="1"/>
          <p:nvPr/>
        </p:nvSpPr>
        <p:spPr>
          <a:xfrm>
            <a:off x="500034" y="3357568"/>
            <a:ext cx="8143932" cy="16312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000" dirty="0" smtClean="0"/>
              <a:t>CHIARIMENTO: A PRIORI = “</a:t>
            </a:r>
            <a:r>
              <a:rPr lang="it-IT" sz="2000" i="1" dirty="0" smtClean="0"/>
              <a:t>Le conoscenze che sono assolutamente indipendenti dall’</a:t>
            </a:r>
            <a:r>
              <a:rPr lang="it-IT" sz="2000" i="1" dirty="0" smtClean="0"/>
              <a:t>esperienza</a:t>
            </a:r>
            <a:r>
              <a:rPr lang="it-IT" sz="2000" dirty="0" smtClean="0"/>
              <a:t>” </a:t>
            </a:r>
            <a:r>
              <a:rPr lang="it-IT" sz="2000" i="1" u="sng" dirty="0" smtClean="0"/>
              <a:t>diverso da</a:t>
            </a:r>
            <a:r>
              <a:rPr lang="it-IT" sz="2000" dirty="0" smtClean="0"/>
              <a:t> PURE = </a:t>
            </a:r>
            <a:r>
              <a:rPr lang="it-IT" sz="2000" i="1" dirty="0" smtClean="0"/>
              <a:t>non mescolate a niente di empirico </a:t>
            </a:r>
            <a:r>
              <a:rPr lang="it-IT" sz="2000" dirty="0" smtClean="0">
                <a:sym typeface="Wingdings" pitchFamily="2" charset="2"/>
              </a:rPr>
              <a:t> “ogni mutamento ha una causa” è una proposizione </a:t>
            </a:r>
            <a:r>
              <a:rPr lang="it-IT" sz="2000" i="1" dirty="0" smtClean="0">
                <a:sym typeface="Wingdings" pitchFamily="2" charset="2"/>
              </a:rPr>
              <a:t>a priori</a:t>
            </a:r>
            <a:r>
              <a:rPr lang="it-IT" sz="2000" dirty="0" smtClean="0">
                <a:sym typeface="Wingdings" pitchFamily="2" charset="2"/>
              </a:rPr>
              <a:t>, ma </a:t>
            </a:r>
            <a:r>
              <a:rPr lang="it-IT" sz="2000" i="1" dirty="0" smtClean="0">
                <a:sym typeface="Wingdings" pitchFamily="2" charset="2"/>
              </a:rPr>
              <a:t>non pura</a:t>
            </a:r>
            <a:r>
              <a:rPr lang="it-IT" sz="2000" dirty="0" smtClean="0">
                <a:sym typeface="Wingdings" pitchFamily="2" charset="2"/>
              </a:rPr>
              <a:t>, poiché “mutamento è un concetto che può essere tratto solo dall’esperienza”</a:t>
            </a:r>
            <a:endParaRPr lang="it-IT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I giudizi analitici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285852" y="2143122"/>
            <a:ext cx="2714644" cy="46166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it-IT" sz="2400" dirty="0" smtClean="0"/>
              <a:t>A PRIORI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00034" y="2786064"/>
            <a:ext cx="4071966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sz="2400" dirty="0" smtClean="0"/>
              <a:t> Sono sempre a priori</a:t>
            </a:r>
          </a:p>
          <a:p>
            <a:pPr algn="just">
              <a:buFont typeface="Arial" pitchFamily="34" charset="0"/>
              <a:buChar char="•"/>
            </a:pPr>
            <a:r>
              <a:rPr lang="it-IT" sz="2400" dirty="0" smtClean="0"/>
              <a:t> Sono universali e necessari</a:t>
            </a:r>
          </a:p>
          <a:p>
            <a:pPr algn="just"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 Non aggiungono conoscenza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357818" y="2143122"/>
            <a:ext cx="2714644" cy="46166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it-IT" sz="2400" dirty="0" smtClean="0"/>
              <a:t>A POSTERIORI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286380" y="2786064"/>
            <a:ext cx="3071834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Non possono esistere</a:t>
            </a:r>
            <a:endParaRPr lang="it-IT" sz="2400" dirty="0" smtClean="0">
              <a:solidFill>
                <a:schemeClr val="tx1"/>
              </a:solidFill>
            </a:endParaRPr>
          </a:p>
        </p:txBody>
      </p:sp>
      <p:cxnSp>
        <p:nvCxnSpPr>
          <p:cNvPr id="14" name="Connettore 2 13"/>
          <p:cNvCxnSpPr/>
          <p:nvPr/>
        </p:nvCxnSpPr>
        <p:spPr>
          <a:xfrm rot="10800000" flipV="1">
            <a:off x="3071802" y="1928808"/>
            <a:ext cx="50006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5715008" y="1928808"/>
            <a:ext cx="50006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3214678" y="1357304"/>
            <a:ext cx="2714644" cy="46166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it-IT" sz="2400" dirty="0" smtClean="0"/>
              <a:t>ANALITICI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00034" y="4357700"/>
            <a:ext cx="4071966" cy="461665"/>
          </a:xfrm>
          <a:prstGeom prst="rect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razionalismo</a:t>
            </a:r>
            <a:endParaRPr lang="it-IT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I giudizi sintetici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071538" y="2500312"/>
            <a:ext cx="2714644" cy="46166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it-IT" sz="2400" dirty="0" smtClean="0"/>
              <a:t>A PRIORI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928662" y="3143254"/>
            <a:ext cx="3071834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Non dipendendo dall’esperienza sono universali e necessari</a:t>
            </a:r>
            <a:endParaRPr lang="it-IT" sz="2400" dirty="0" smtClean="0">
              <a:solidFill>
                <a:schemeClr val="tx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429256" y="2500312"/>
            <a:ext cx="2714644" cy="46166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it-IT" sz="2400" dirty="0" smtClean="0"/>
              <a:t>A POSTERIORI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929190" y="3214692"/>
            <a:ext cx="3714776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sz="2400" dirty="0" smtClean="0"/>
              <a:t> Sono contingenti e particolari</a:t>
            </a:r>
            <a:endParaRPr lang="it-IT" sz="2400" dirty="0" smtClean="0">
              <a:solidFill>
                <a:schemeClr val="tx1"/>
              </a:solidFill>
            </a:endParaRPr>
          </a:p>
        </p:txBody>
      </p:sp>
      <p:cxnSp>
        <p:nvCxnSpPr>
          <p:cNvPr id="14" name="Connettore 2 13"/>
          <p:cNvCxnSpPr/>
          <p:nvPr/>
        </p:nvCxnSpPr>
        <p:spPr>
          <a:xfrm rot="10800000" flipV="1">
            <a:off x="2500298" y="2285998"/>
            <a:ext cx="50006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6429388" y="2285998"/>
            <a:ext cx="50006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3357554" y="1285866"/>
            <a:ext cx="2714644" cy="46166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it-IT" sz="2400" dirty="0" smtClean="0"/>
              <a:t>SINTETICI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071802" y="1785932"/>
            <a:ext cx="3286148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Aggiungono conoscenza</a:t>
            </a:r>
            <a:endParaRPr lang="it-IT" sz="2400" dirty="0" smtClean="0">
              <a:solidFill>
                <a:schemeClr val="tx1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786314" y="4357700"/>
            <a:ext cx="4071966" cy="461665"/>
          </a:xfrm>
          <a:prstGeom prst="rect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empirismo</a:t>
            </a:r>
            <a:endParaRPr lang="it-IT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I giudizi sintetici a priori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786314" y="1285866"/>
            <a:ext cx="2714644" cy="46166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it-IT" sz="2400" dirty="0" smtClean="0"/>
              <a:t>A PRIORI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928662" y="3143254"/>
            <a:ext cx="7643866" cy="15696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 </a:t>
            </a:r>
          </a:p>
          <a:p>
            <a:r>
              <a:rPr lang="it-IT" sz="2400" dirty="0" smtClean="0"/>
              <a:t>I giudizi della </a:t>
            </a:r>
            <a:r>
              <a:rPr lang="it-IT" sz="2400" b="1" dirty="0" smtClean="0">
                <a:solidFill>
                  <a:srgbClr val="FF0000"/>
                </a:solidFill>
              </a:rPr>
              <a:t>scienza</a:t>
            </a:r>
            <a:r>
              <a:rPr lang="it-IT" sz="2400" dirty="0" smtClean="0"/>
              <a:t> sono proprio giudizi </a:t>
            </a:r>
            <a:r>
              <a:rPr lang="it-IT" sz="2400" b="1" dirty="0" smtClean="0">
                <a:solidFill>
                  <a:schemeClr val="accent6"/>
                </a:solidFill>
              </a:rPr>
              <a:t>SINTETICI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smtClean="0">
                <a:solidFill>
                  <a:schemeClr val="tx2"/>
                </a:solidFill>
              </a:rPr>
              <a:t>A PRIORI</a:t>
            </a:r>
            <a:r>
              <a:rPr lang="it-IT" sz="2400" b="1" dirty="0" smtClean="0"/>
              <a:t>. </a:t>
            </a:r>
            <a:r>
              <a:rPr lang="it-IT" sz="2400" dirty="0" smtClean="0"/>
              <a:t>Solo qui, infatti, abbiamo: 1) </a:t>
            </a:r>
            <a:r>
              <a:rPr lang="it-IT" sz="2400" dirty="0" smtClean="0">
                <a:solidFill>
                  <a:srgbClr val="FF0000"/>
                </a:solidFill>
              </a:rPr>
              <a:t>necessità</a:t>
            </a:r>
            <a:r>
              <a:rPr lang="it-IT" sz="2400" dirty="0" smtClean="0"/>
              <a:t> e </a:t>
            </a:r>
            <a:r>
              <a:rPr lang="it-IT" sz="2400" dirty="0" smtClean="0">
                <a:solidFill>
                  <a:srgbClr val="FF0000"/>
                </a:solidFill>
              </a:rPr>
              <a:t>universalità</a:t>
            </a:r>
            <a:r>
              <a:rPr lang="it-IT" sz="2400" dirty="0" smtClean="0"/>
              <a:t>; 2) </a:t>
            </a:r>
            <a:r>
              <a:rPr lang="it-IT" sz="2400" dirty="0" smtClean="0">
                <a:solidFill>
                  <a:srgbClr val="FF0000"/>
                </a:solidFill>
              </a:rPr>
              <a:t>incremento della conoscenza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000232" y="1285866"/>
            <a:ext cx="2714644" cy="46166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it-IT" sz="2400" dirty="0" smtClean="0"/>
              <a:t>SINTETICI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85720" y="2000246"/>
            <a:ext cx="8643998" cy="1323439"/>
          </a:xfrm>
          <a:prstGeom prst="rect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sz="2000" dirty="0" smtClean="0"/>
              <a:t> “</a:t>
            </a:r>
            <a:r>
              <a:rPr lang="it-IT" sz="2000" b="1" i="1" dirty="0" smtClean="0"/>
              <a:t>tutto ciò che accade ha una causa</a:t>
            </a:r>
            <a:r>
              <a:rPr lang="it-IT" sz="2000" dirty="0" smtClean="0"/>
              <a:t>” (pensiamo a </a:t>
            </a:r>
            <a:r>
              <a:rPr lang="it-IT" sz="2000" dirty="0" err="1" smtClean="0"/>
              <a:t>Hume…</a:t>
            </a:r>
            <a:r>
              <a:rPr lang="it-IT" sz="2000" dirty="0" smtClean="0"/>
              <a:t>) </a:t>
            </a:r>
          </a:p>
          <a:p>
            <a:pPr algn="just">
              <a:buFont typeface="Arial" pitchFamily="34" charset="0"/>
              <a:buChar char="•"/>
            </a:pPr>
            <a:r>
              <a:rPr lang="it-IT" sz="2000" dirty="0" smtClean="0"/>
              <a:t> “</a:t>
            </a:r>
            <a:r>
              <a:rPr lang="it-IT" sz="2000" b="1" i="1" dirty="0" smtClean="0"/>
              <a:t>7+5=12</a:t>
            </a:r>
            <a:r>
              <a:rPr lang="it-IT" sz="2000" dirty="0" smtClean="0"/>
              <a:t>” (e tutti i calcoli matematici): universale, fecondo – mi dà un’informazione nuova, il risultato: il 12 non è affatto contenuto nella definizione di 5 e di 7 – e non dipendente dall’esperienza.</a:t>
            </a:r>
            <a:endParaRPr lang="it-IT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071684"/>
            <a:ext cx="8229600" cy="857250"/>
          </a:xfrm>
        </p:spPr>
        <p:txBody>
          <a:bodyPr>
            <a:noAutofit/>
          </a:bodyPr>
          <a:lstStyle/>
          <a:p>
            <a:pPr eaLnBrk="1" hangingPunct="1"/>
            <a:r>
              <a:rPr lang="it-IT" sz="4800" dirty="0" smtClean="0"/>
              <a:t>Come sono possibili </a:t>
            </a:r>
            <a:br>
              <a:rPr lang="it-IT" sz="4800" dirty="0" smtClean="0"/>
            </a:br>
            <a:r>
              <a:rPr lang="it-IT" sz="4800" dirty="0" smtClean="0"/>
              <a:t>i</a:t>
            </a:r>
            <a:r>
              <a:rPr lang="it-IT" sz="4800" dirty="0" smtClean="0"/>
              <a:t> </a:t>
            </a:r>
            <a:r>
              <a:rPr lang="it-IT" sz="4800" dirty="0" smtClean="0"/>
              <a:t>giudizi sintetici a </a:t>
            </a:r>
            <a:r>
              <a:rPr lang="it-IT" sz="4800" dirty="0" smtClean="0"/>
              <a:t>priori?</a:t>
            </a:r>
            <a:endParaRPr lang="it-IT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Vita e opere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1"/>
            <a:ext cx="8229600" cy="2871797"/>
          </a:xfrm>
          <a:ln>
            <a:solidFill>
              <a:srgbClr val="DC250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80000"/>
              </a:lnSpc>
              <a:buNone/>
            </a:pPr>
            <a:r>
              <a:rPr lang="it-IT" sz="2400" dirty="0" smtClean="0"/>
              <a:t>Nasce a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Königsberg</a:t>
            </a:r>
            <a:r>
              <a:rPr lang="it-IT" sz="2400" dirty="0" smtClean="0"/>
              <a:t> </a:t>
            </a:r>
            <a:r>
              <a:rPr lang="it-IT" sz="2400" dirty="0"/>
              <a:t>(allora in Prussia, oggi in Russia) nel </a:t>
            </a:r>
            <a:r>
              <a:rPr lang="it-IT" sz="2400" b="1" dirty="0"/>
              <a:t>1724 </a:t>
            </a:r>
            <a:endParaRPr lang="it-IT" sz="2400" b="1" dirty="0" smtClean="0"/>
          </a:p>
          <a:p>
            <a:pPr algn="just">
              <a:lnSpc>
                <a:spcPct val="80000"/>
              </a:lnSpc>
              <a:buNone/>
            </a:pPr>
            <a:r>
              <a:rPr lang="it-IT" sz="2300" dirty="0" smtClean="0"/>
              <a:t>Fu educato in un collegio religioso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it-IT" sz="2300" dirty="0" smtClean="0"/>
              <a:t>il padre era fervente seguace del </a:t>
            </a:r>
            <a:r>
              <a:rPr lang="it-IT" sz="2300" b="1" dirty="0" smtClean="0"/>
              <a:t>pietismo</a:t>
            </a:r>
          </a:p>
          <a:p>
            <a:pPr lvl="1" algn="just">
              <a:lnSpc>
                <a:spcPct val="80000"/>
              </a:lnSpc>
              <a:buFontTx/>
              <a:buChar char="-"/>
            </a:pPr>
            <a:r>
              <a:rPr lang="it-IT" sz="1900" dirty="0" smtClean="0"/>
              <a:t>corrente religiosa protestante </a:t>
            </a:r>
            <a:r>
              <a:rPr lang="it-IT" sz="1900" dirty="0" smtClean="0">
                <a:sym typeface="Wingdings" pitchFamily="2" charset="2"/>
              </a:rPr>
              <a:t></a:t>
            </a:r>
            <a:r>
              <a:rPr lang="it-IT" sz="1900" dirty="0" smtClean="0"/>
              <a:t> rinnovamento del cristianesimo: 1) evitare le dispute dottrinale; 2) </a:t>
            </a:r>
            <a:r>
              <a:rPr lang="it-IT" sz="1900" b="1" dirty="0" smtClean="0"/>
              <a:t>attenzione alle virtù cristiane</a:t>
            </a:r>
            <a:r>
              <a:rPr lang="it-IT" sz="1900" dirty="0" smtClean="0"/>
              <a:t>, che dovevano essere praticate con zelo e carità, impegnandosi a </a:t>
            </a:r>
            <a:r>
              <a:rPr lang="it-IT" sz="1900" b="1" dirty="0" smtClean="0"/>
              <a:t>migliorare la propria condotta morale</a:t>
            </a:r>
            <a:endParaRPr lang="it-IT" sz="1900" dirty="0"/>
          </a:p>
          <a:p>
            <a:pPr marL="0" algn="just">
              <a:lnSpc>
                <a:spcPct val="80000"/>
              </a:lnSpc>
              <a:buNone/>
            </a:pPr>
            <a:r>
              <a:rPr lang="it-IT" sz="2400" dirty="0" smtClean="0"/>
              <a:t>Studierà e insegnerà un po’ di tutto: teologia, matematica</a:t>
            </a:r>
            <a:r>
              <a:rPr lang="it-IT" sz="2400" dirty="0"/>
              <a:t>, </a:t>
            </a:r>
            <a:r>
              <a:rPr lang="it-IT" sz="2400" dirty="0" smtClean="0"/>
              <a:t>fisica e, ovviamente, filosofia.</a:t>
            </a:r>
            <a:endParaRPr lang="it-IT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I giudizi sintetici a priori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71472" y="1214428"/>
            <a:ext cx="7858180" cy="461665"/>
          </a:xfrm>
          <a:prstGeom prst="rect">
            <a:avLst/>
          </a:prstGeom>
          <a:ln>
            <a:solidFill>
              <a:srgbClr val="DC250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L’</a:t>
            </a:r>
            <a:r>
              <a:rPr lang="it-IT" sz="2400" b="1" dirty="0" smtClean="0"/>
              <a:t>esperienza è necessaria</a:t>
            </a:r>
            <a:r>
              <a:rPr lang="it-IT" sz="2400" dirty="0" smtClean="0"/>
              <a:t> per la conoscenza</a:t>
            </a:r>
            <a:endParaRPr lang="it-IT" sz="2400" dirty="0" smtClean="0">
              <a:solidFill>
                <a:schemeClr val="tx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85786" y="2428874"/>
            <a:ext cx="7858180" cy="855619"/>
          </a:xfrm>
          <a:prstGeom prst="rect">
            <a:avLst/>
          </a:prstGeom>
          <a:ln>
            <a:solidFill>
              <a:srgbClr val="DC250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cap="small" dirty="0" smtClean="0"/>
              <a:t>sono </a:t>
            </a:r>
            <a:r>
              <a:rPr lang="it-IT" sz="3200" b="1" cap="small" dirty="0" smtClean="0">
                <a:solidFill>
                  <a:srgbClr val="FF0000"/>
                </a:solidFill>
              </a:rPr>
              <a:t>ordinati</a:t>
            </a:r>
            <a:r>
              <a:rPr lang="it-IT" sz="2400" b="1" cap="small" dirty="0" smtClean="0"/>
              <a:t> in un certo modo </a:t>
            </a:r>
          </a:p>
          <a:p>
            <a:r>
              <a:rPr lang="it-IT" sz="2400" b="1" cap="small" dirty="0" smtClean="0"/>
              <a:t>dalla </a:t>
            </a:r>
            <a:r>
              <a:rPr lang="it-IT" sz="2400" b="1" cap="small" dirty="0" smtClean="0">
                <a:solidFill>
                  <a:srgbClr val="FF0000"/>
                </a:solidFill>
              </a:rPr>
              <a:t>ragione</a:t>
            </a:r>
            <a:endParaRPr lang="it-IT" sz="2400" dirty="0" smtClean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215074" y="1285866"/>
            <a:ext cx="2705120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I DATI, la MATERIA della conoscenza</a:t>
            </a:r>
            <a:endParaRPr lang="it-IT" sz="2400" dirty="0" smtClean="0">
              <a:solidFill>
                <a:schemeClr val="tx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57224" y="4214824"/>
            <a:ext cx="7858180" cy="461665"/>
          </a:xfrm>
          <a:prstGeom prst="rect">
            <a:avLst/>
          </a:prstGeom>
          <a:ln>
            <a:solidFill>
              <a:srgbClr val="DC250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uguale</a:t>
            </a:r>
            <a:r>
              <a:rPr lang="it-IT" sz="2400" dirty="0" smtClean="0"/>
              <a:t> per tutti gli uomini </a:t>
            </a:r>
            <a:r>
              <a:rPr lang="it-IT" sz="2400" dirty="0" smtClean="0">
                <a:sym typeface="Wingdings" pitchFamily="2" charset="2"/>
              </a:rPr>
              <a:t> </a:t>
            </a:r>
            <a:r>
              <a:rPr lang="it-IT" sz="2400" dirty="0" smtClean="0">
                <a:solidFill>
                  <a:srgbClr val="FF0000"/>
                </a:solidFill>
                <a:sym typeface="Wingdings" pitchFamily="2" charset="2"/>
              </a:rPr>
              <a:t>universalità</a:t>
            </a:r>
            <a:r>
              <a:rPr lang="it-IT" sz="2400" dirty="0" smtClean="0">
                <a:sym typeface="Wingdings" pitchFamily="2" charset="2"/>
              </a:rPr>
              <a:t> della conoscenza</a:t>
            </a:r>
            <a:endParaRPr lang="it-IT" sz="2400" dirty="0" smtClean="0">
              <a:solidFill>
                <a:schemeClr val="tx1"/>
              </a:solidFill>
            </a:endParaRPr>
          </a:p>
        </p:txBody>
      </p:sp>
      <p:sp>
        <p:nvSpPr>
          <p:cNvPr id="15" name="Freccia in giù 14"/>
          <p:cNvSpPr/>
          <p:nvPr/>
        </p:nvSpPr>
        <p:spPr>
          <a:xfrm rot="2759551">
            <a:off x="5857884" y="2071684"/>
            <a:ext cx="285752" cy="28575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6000760" y="2857502"/>
            <a:ext cx="2143140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la FORMA della conoscenza</a:t>
            </a:r>
            <a:endParaRPr lang="it-IT" sz="2400" dirty="0" smtClean="0">
              <a:solidFill>
                <a:schemeClr val="tx1"/>
              </a:solidFill>
            </a:endParaRPr>
          </a:p>
        </p:txBody>
      </p:sp>
      <p:cxnSp>
        <p:nvCxnSpPr>
          <p:cNvPr id="19" name="Connettore 2 18"/>
          <p:cNvCxnSpPr/>
          <p:nvPr/>
        </p:nvCxnSpPr>
        <p:spPr>
          <a:xfrm rot="5400000">
            <a:off x="1357290" y="3643320"/>
            <a:ext cx="1071570" cy="2143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1448" y="0"/>
            <a:ext cx="1322552" cy="1230890"/>
          </a:xfrm>
          <a:prstGeom prst="rect">
            <a:avLst/>
          </a:prstGeom>
          <a:noFill/>
        </p:spPr>
      </p:pic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L’esperienza è necessaria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71472" y="1214428"/>
            <a:ext cx="7858180" cy="317009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000" dirty="0" smtClean="0"/>
              <a:t>“Eccitato da una siffatta prova del </a:t>
            </a:r>
            <a:r>
              <a:rPr lang="it-IT" sz="2000" b="1" dirty="0" smtClean="0"/>
              <a:t>potere della ragione</a:t>
            </a:r>
            <a:r>
              <a:rPr lang="it-IT" sz="2000" dirty="0" smtClean="0"/>
              <a:t>, l'impulso a spaziare più largamente non vede più confini. La </a:t>
            </a:r>
            <a:r>
              <a:rPr lang="it-IT" sz="2000" smtClean="0"/>
              <a:t>colomba leggera</a:t>
            </a:r>
            <a:r>
              <a:rPr lang="it-IT" sz="2000" dirty="0" smtClean="0"/>
              <a:t>, mentre nel libero volo fende l'aria di cui sente la resistenza, </a:t>
            </a:r>
            <a:r>
              <a:rPr lang="it-IT" sz="2000" b="1" dirty="0" smtClean="0"/>
              <a:t>potrebbe immaginare che le riuscirebbe assai meglio volare nello spazio vuoto </a:t>
            </a:r>
            <a:r>
              <a:rPr lang="it-IT" sz="2000" dirty="0" smtClean="0"/>
              <a:t>di aria. Ed appunto così Platone abbandonò il mondo sensibile, poiché esso pone troppo angusti limiti all'intelletto; e si lanciò sulle ali delle idee al di là di esso, nello spazio vuoto dell'intelletto puro. Egli non si accorse che non guadagnava strada, malgrado i suoi sforzi; giacché non aveva, per così dire, nessun appoggio, sul quale potesse sostenersi e a cui potesse applicare le sue forze per muovere l'intelletto”.</a:t>
            </a:r>
            <a:endParaRPr lang="it-IT" sz="2000" dirty="0" smtClean="0">
              <a:solidFill>
                <a:schemeClr val="tx1"/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6215074" y="4071948"/>
            <a:ext cx="237168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MA…</a:t>
            </a:r>
            <a:endParaRPr kumimoji="0" lang="it-I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dirty="0" smtClean="0"/>
              <a:t>La conoscenza dipende dal soggetto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71472" y="1214428"/>
            <a:ext cx="7858180" cy="193899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“Finora si è creduto che ogni nostra conoscenza debba regolarsi sugli oggetti […]. È venuto il momento di tentare una buona volta […] il cammino inverso, muovendo dall’ipotesi che siano gli oggetti a doversi regolare sulla nostra conoscenza”</a:t>
            </a:r>
            <a:endParaRPr lang="it-IT" sz="2400" dirty="0" smtClean="0">
              <a:solidFill>
                <a:schemeClr val="tx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71472" y="3357568"/>
            <a:ext cx="7858180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l’esperienza è modellata dal soggetto</a:t>
            </a:r>
            <a:endParaRPr lang="it-IT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dirty="0" smtClean="0"/>
              <a:t>Forme a priori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28596" y="1214428"/>
            <a:ext cx="7858180" cy="15696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Nella nostra mente ci sono: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</a:t>
            </a:r>
            <a:r>
              <a:rPr lang="it-IT" sz="2400" b="1" dirty="0" smtClean="0">
                <a:solidFill>
                  <a:srgbClr val="FF0000"/>
                </a:solidFill>
              </a:rPr>
              <a:t>FORME</a:t>
            </a:r>
            <a:r>
              <a:rPr lang="it-IT" sz="2400" dirty="0" smtClean="0"/>
              <a:t> (</a:t>
            </a:r>
            <a:r>
              <a:rPr lang="it-IT" sz="2400" i="1" dirty="0" smtClean="0"/>
              <a:t>modi di funzionare</a:t>
            </a:r>
            <a:r>
              <a:rPr lang="it-IT" sz="2400" dirty="0" smtClean="0"/>
              <a:t> della ragione) 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</a:t>
            </a:r>
            <a:r>
              <a:rPr lang="it-IT" sz="2400" b="1" dirty="0" smtClean="0">
                <a:solidFill>
                  <a:srgbClr val="FF0000"/>
                </a:solidFill>
              </a:rPr>
              <a:t>A PRIORI</a:t>
            </a:r>
            <a:r>
              <a:rPr lang="it-IT" sz="2400" dirty="0" smtClean="0">
                <a:solidFill>
                  <a:srgbClr val="FF0000"/>
                </a:solidFill>
              </a:rPr>
              <a:t>  </a:t>
            </a:r>
            <a:r>
              <a:rPr lang="it-IT" sz="2400" dirty="0" smtClean="0"/>
              <a:t>(che non dipendono dall’esperienza) 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UNIVERSALI</a:t>
            </a:r>
            <a:r>
              <a:rPr lang="it-IT" sz="2400" dirty="0" smtClean="0"/>
              <a:t> (perché le hanno tutti gli uomini),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28596" y="3071816"/>
            <a:ext cx="7858180" cy="15696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 Sono come </a:t>
            </a:r>
            <a:r>
              <a:rPr lang="it-IT" sz="2400" b="1" dirty="0" smtClean="0"/>
              <a:t>contenitori vuoti</a:t>
            </a:r>
            <a:r>
              <a:rPr lang="it-IT" sz="2400" dirty="0" smtClean="0"/>
              <a:t>, privi di contenuto</a:t>
            </a:r>
            <a:endParaRPr lang="it-IT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Noi le “riempiamo” con l’esperienza (la MATERIA della conoscenza)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Strutturano e organizzano l’esperienza</a:t>
            </a:r>
          </a:p>
        </p:txBody>
      </p:sp>
      <p:pic>
        <p:nvPicPr>
          <p:cNvPr id="34818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2857502"/>
            <a:ext cx="1381585" cy="2143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dirty="0" smtClean="0"/>
              <a:t>Forme a priori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00034" y="1928808"/>
            <a:ext cx="3929090" cy="132343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Forme a priori della sensibilità</a:t>
            </a:r>
          </a:p>
          <a:p>
            <a:pPr algn="ctr">
              <a:buFontTx/>
              <a:buChar char="-"/>
            </a:pPr>
            <a:r>
              <a:rPr lang="it-IT" sz="2400" dirty="0" smtClean="0"/>
              <a:t> </a:t>
            </a:r>
            <a:r>
              <a:rPr lang="it-IT" sz="2800" b="1" dirty="0" smtClean="0">
                <a:solidFill>
                  <a:srgbClr val="FF0000"/>
                </a:solidFill>
              </a:rPr>
              <a:t>spazio</a:t>
            </a:r>
          </a:p>
          <a:p>
            <a:pPr algn="ctr">
              <a:buFontTx/>
              <a:buChar char="-"/>
            </a:pPr>
            <a:r>
              <a:rPr lang="it-IT" sz="2800" dirty="0" smtClean="0"/>
              <a:t> </a:t>
            </a:r>
            <a:r>
              <a:rPr lang="it-IT" sz="2800" b="1" dirty="0" smtClean="0">
                <a:solidFill>
                  <a:srgbClr val="FF0000"/>
                </a:solidFill>
              </a:rPr>
              <a:t>tempo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143504" y="3429006"/>
            <a:ext cx="3857652" cy="89255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Forme a priori dell’intelletto</a:t>
            </a:r>
          </a:p>
          <a:p>
            <a:pPr algn="ctr"/>
            <a:r>
              <a:rPr lang="it-IT" sz="2400" dirty="0" smtClean="0"/>
              <a:t>- </a:t>
            </a:r>
            <a:r>
              <a:rPr lang="it-IT" sz="2800" b="1" dirty="0" smtClean="0">
                <a:solidFill>
                  <a:srgbClr val="FF0000"/>
                </a:solidFill>
              </a:rPr>
              <a:t>12 categorie</a:t>
            </a:r>
          </a:p>
        </p:txBody>
      </p:sp>
      <p:pic>
        <p:nvPicPr>
          <p:cNvPr id="35842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 t="27586" b="24138"/>
          <a:stretch>
            <a:fillRect/>
          </a:stretch>
        </p:blipFill>
        <p:spPr bwMode="auto">
          <a:xfrm>
            <a:off x="2143108" y="3429006"/>
            <a:ext cx="2786082" cy="1345005"/>
          </a:xfrm>
          <a:prstGeom prst="rect">
            <a:avLst/>
          </a:prstGeom>
          <a:noFill/>
        </p:spPr>
      </p:pic>
      <p:pic>
        <p:nvPicPr>
          <p:cNvPr id="35844" name="Picture 4" descr="Visualizza immagine di 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214428"/>
            <a:ext cx="3062274" cy="2045412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dirty="0" smtClean="0"/>
              <a:t>È “una rivoluzione copernicana”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28596" y="1357304"/>
            <a:ext cx="3929090" cy="298543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Inversione</a:t>
            </a:r>
            <a:r>
              <a:rPr lang="it-IT" sz="2400" b="1" dirty="0" smtClean="0"/>
              <a:t> di soggetto e oggetto</a:t>
            </a:r>
            <a:r>
              <a:rPr lang="it-IT" sz="2400" dirty="0" smtClean="0"/>
              <a:t>. </a:t>
            </a:r>
          </a:p>
          <a:p>
            <a:pPr algn="just"/>
            <a:endParaRPr lang="it-IT" sz="2000" dirty="0" smtClean="0"/>
          </a:p>
          <a:p>
            <a:pPr algn="just"/>
            <a:r>
              <a:rPr lang="it-IT" sz="2000" dirty="0" smtClean="0"/>
              <a:t>Noi non conosciamo davvero gli oggetti che ci stanno di fronte, non sapremo mai come sono fatti veramente; l’unica cosa che sappiamo è come appaiono questi oggetti nella nostra mente.  </a:t>
            </a:r>
            <a:endParaRPr lang="it-IT" sz="2000" b="1" dirty="0" smtClean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857752" y="1428742"/>
            <a:ext cx="3857652" cy="12003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i="1" dirty="0" smtClean="0"/>
              <a:t>Il </a:t>
            </a:r>
            <a:r>
              <a:rPr lang="it-IT" sz="2400" b="1" i="1" dirty="0" smtClean="0"/>
              <a:t>fulcro della conoscenza </a:t>
            </a:r>
            <a:r>
              <a:rPr lang="it-IT" sz="2400" i="1" dirty="0" smtClean="0"/>
              <a:t>sta nel </a:t>
            </a:r>
            <a:r>
              <a:rPr lang="it-IT" sz="2400" b="1" i="1" dirty="0" smtClean="0">
                <a:solidFill>
                  <a:srgbClr val="FF0000"/>
                </a:solidFill>
              </a:rPr>
              <a:t>soggetto che conosce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dirty="0" smtClean="0"/>
              <a:t>e non nell’oggetto conosciuto</a:t>
            </a:r>
            <a:endParaRPr lang="it-IT" sz="2800" b="1" dirty="0" smtClean="0">
              <a:solidFill>
                <a:srgbClr val="FF0000"/>
              </a:solidFill>
            </a:endParaRPr>
          </a:p>
        </p:txBody>
      </p:sp>
      <p:cxnSp>
        <p:nvCxnSpPr>
          <p:cNvPr id="9" name="Connettore 2 8"/>
          <p:cNvCxnSpPr/>
          <p:nvPr/>
        </p:nvCxnSpPr>
        <p:spPr>
          <a:xfrm>
            <a:off x="3929058" y="1857370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6866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786064"/>
            <a:ext cx="2668321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dirty="0" smtClean="0"/>
              <a:t>Fenomeno e noumeno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28596" y="1357304"/>
            <a:ext cx="3929090" cy="304698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La conoscenza umana dipende dunque da come funziona la nostra mente.</a:t>
            </a:r>
          </a:p>
          <a:p>
            <a:pPr algn="just"/>
            <a:endParaRPr lang="it-IT" sz="2400" dirty="0" smtClean="0"/>
          </a:p>
          <a:p>
            <a:pPr algn="just"/>
            <a:r>
              <a:rPr lang="it-IT" sz="2400" dirty="0" smtClean="0"/>
              <a:t>Ma l’</a:t>
            </a:r>
            <a:r>
              <a:rPr lang="it-IT" sz="2400" b="1" dirty="0" smtClean="0"/>
              <a:t>attività</a:t>
            </a:r>
            <a:r>
              <a:rPr lang="it-IT" sz="2400" dirty="0" smtClean="0"/>
              <a:t> del </a:t>
            </a:r>
            <a:r>
              <a:rPr lang="it-IT" sz="2400" b="1" dirty="0" smtClean="0"/>
              <a:t>soggetto</a:t>
            </a:r>
            <a:r>
              <a:rPr lang="it-IT" sz="2400" dirty="0" smtClean="0"/>
              <a:t> </a:t>
            </a:r>
            <a:r>
              <a:rPr lang="it-IT" sz="2400" b="1" dirty="0" smtClean="0">
                <a:solidFill>
                  <a:srgbClr val="FF0000"/>
                </a:solidFill>
              </a:rPr>
              <a:t>non elimina </a:t>
            </a:r>
            <a:r>
              <a:rPr lang="it-IT" sz="2400" dirty="0" smtClean="0">
                <a:solidFill>
                  <a:schemeClr val="tx1"/>
                </a:solidFill>
              </a:rPr>
              <a:t>la</a:t>
            </a:r>
            <a:r>
              <a:rPr lang="it-IT" sz="2400" b="1" dirty="0" smtClean="0">
                <a:solidFill>
                  <a:srgbClr val="FF0000"/>
                </a:solidFill>
              </a:rPr>
              <a:t> realtà esterna </a:t>
            </a:r>
            <a:r>
              <a:rPr lang="it-IT" sz="2400" dirty="0" smtClean="0"/>
              <a:t>(come se essa fosse una creazione del soggetto stesso)</a:t>
            </a:r>
            <a:endParaRPr lang="it-IT" sz="2000" b="1" dirty="0" smtClean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929190" y="2214560"/>
            <a:ext cx="3857652" cy="46166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i="1" dirty="0" smtClean="0"/>
              <a:t>FENOMENO</a:t>
            </a:r>
            <a:endParaRPr lang="it-IT" sz="2800" b="1" dirty="0" smtClean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929190" y="3000378"/>
            <a:ext cx="3857652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i="1" dirty="0" smtClean="0"/>
              <a:t>NOUMENO</a:t>
            </a:r>
            <a:endParaRPr lang="it-IT" sz="2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dirty="0" smtClean="0"/>
              <a:t>Fenomeno e noumeno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57158" y="1857370"/>
            <a:ext cx="8501122" cy="83099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La realtà che vediamo </a:t>
            </a:r>
            <a:r>
              <a:rPr lang="it-IT" sz="2400" b="1" dirty="0" smtClean="0"/>
              <a:t>attraverso le forme a priori</a:t>
            </a:r>
          </a:p>
          <a:p>
            <a:pPr algn="just"/>
            <a:r>
              <a:rPr lang="it-IT" sz="2400" dirty="0" smtClean="0">
                <a:solidFill>
                  <a:schemeClr val="tx1"/>
                </a:solidFill>
              </a:rPr>
              <a:t>- </a:t>
            </a:r>
            <a:r>
              <a:rPr lang="it-IT" sz="2400" b="1" dirty="0" smtClean="0">
                <a:solidFill>
                  <a:schemeClr val="tx1"/>
                </a:solidFill>
              </a:rPr>
              <a:t>Tutta</a:t>
            </a:r>
            <a:r>
              <a:rPr lang="it-IT" sz="2400" dirty="0" smtClean="0">
                <a:solidFill>
                  <a:schemeClr val="tx1"/>
                </a:solidFill>
              </a:rPr>
              <a:t> la nostra conoscenza è conoscenza di fenomeni</a:t>
            </a:r>
            <a:endParaRPr lang="it-IT" sz="2000" dirty="0" smtClean="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857488" y="1214428"/>
            <a:ext cx="3857652" cy="46166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/>
              <a:t>FENOMENO</a:t>
            </a:r>
            <a:endParaRPr lang="it-IT" sz="2800" b="1" dirty="0" smtClean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857488" y="3000378"/>
            <a:ext cx="3857652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/>
              <a:t>NOUMENO</a:t>
            </a:r>
            <a:r>
              <a:rPr lang="it-IT" sz="2400" i="1" dirty="0" smtClean="0"/>
              <a:t> (COSA IN SÉ)</a:t>
            </a:r>
            <a:endParaRPr lang="it-IT" sz="2800" b="1" dirty="0" smtClean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57158" y="3643320"/>
            <a:ext cx="8501122" cy="11541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300" dirty="0" smtClean="0"/>
              <a:t>La realtà presa indipendentemente da noi, la realtà così come è senza che venga “intrappolata” dalle nostre forme a priori, la “</a:t>
            </a:r>
            <a:r>
              <a:rPr lang="it-IT" sz="2300" b="1" dirty="0" smtClean="0"/>
              <a:t>vera realtà</a:t>
            </a:r>
            <a:r>
              <a:rPr lang="it-IT" sz="2300" dirty="0" smtClean="0"/>
              <a:t>”</a:t>
            </a:r>
          </a:p>
          <a:p>
            <a:pPr algn="just"/>
            <a:r>
              <a:rPr lang="it-IT" sz="2300" dirty="0" smtClean="0">
                <a:solidFill>
                  <a:schemeClr val="tx1"/>
                </a:solidFill>
              </a:rPr>
              <a:t>- </a:t>
            </a:r>
            <a:r>
              <a:rPr lang="it-IT" sz="2300" b="1" dirty="0" smtClean="0">
                <a:solidFill>
                  <a:schemeClr val="tx1"/>
                </a:solidFill>
              </a:rPr>
              <a:t>Inconoscibile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magine 24"/>
          <p:cNvPicPr/>
          <p:nvPr/>
        </p:nvPicPr>
        <p:blipFill>
          <a:blip r:embed="rId2" cstate="print">
            <a:lum bright="40000"/>
          </a:blip>
          <a:srcRect l="43637" b="17983"/>
          <a:stretch>
            <a:fillRect/>
          </a:stretch>
        </p:blipFill>
        <p:spPr bwMode="auto">
          <a:xfrm>
            <a:off x="3428992" y="3143254"/>
            <a:ext cx="885825" cy="178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1857356" y="785800"/>
            <a:ext cx="6215106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REALISMO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      oggetto nella mia mente          =           oggetto nel mondo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(la rappresentazione dell’oggetto)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904" name="Group 16"/>
          <p:cNvGrpSpPr>
            <a:grpSpLocks/>
          </p:cNvGrpSpPr>
          <p:nvPr/>
        </p:nvGrpSpPr>
        <p:grpSpPr bwMode="auto">
          <a:xfrm>
            <a:off x="2357422" y="2643188"/>
            <a:ext cx="4467225" cy="1247775"/>
            <a:chOff x="1110" y="3199"/>
            <a:chExt cx="7035" cy="1965"/>
          </a:xfrm>
        </p:grpSpPr>
        <p:sp>
          <p:nvSpPr>
            <p:cNvPr id="37905" name="Text Box 17"/>
            <p:cNvSpPr txBox="1">
              <a:spLocks noChangeArrowheads="1"/>
            </p:cNvSpPr>
            <p:nvPr/>
          </p:nvSpPr>
          <p:spPr bwMode="auto">
            <a:xfrm>
              <a:off x="1110" y="3199"/>
              <a:ext cx="2280" cy="19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1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Mente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it-I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06" name="Text Box 18"/>
            <p:cNvSpPr txBox="1">
              <a:spLocks noChangeArrowheads="1"/>
            </p:cNvSpPr>
            <p:nvPr/>
          </p:nvSpPr>
          <p:spPr bwMode="auto">
            <a:xfrm>
              <a:off x="1350" y="3844"/>
              <a:ext cx="1770" cy="4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OGGETTO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07" name="Text Box 19"/>
            <p:cNvSpPr txBox="1">
              <a:spLocks noChangeArrowheads="1"/>
            </p:cNvSpPr>
            <p:nvPr/>
          </p:nvSpPr>
          <p:spPr bwMode="auto">
            <a:xfrm>
              <a:off x="6375" y="4279"/>
              <a:ext cx="1770" cy="4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OGGETTO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7908" name="AutoShape 20"/>
          <p:cNvCxnSpPr>
            <a:cxnSpLocks noChangeShapeType="1"/>
          </p:cNvCxnSpPr>
          <p:nvPr/>
        </p:nvCxnSpPr>
        <p:spPr bwMode="auto">
          <a:xfrm flipH="1" flipV="1">
            <a:off x="3643306" y="3214692"/>
            <a:ext cx="2066925" cy="2190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magine 24"/>
          <p:cNvPicPr/>
          <p:nvPr/>
        </p:nvPicPr>
        <p:blipFill>
          <a:blip r:embed="rId2" cstate="print">
            <a:lum bright="40000"/>
          </a:blip>
          <a:srcRect l="43637" b="17983"/>
          <a:stretch>
            <a:fillRect/>
          </a:stretch>
        </p:blipFill>
        <p:spPr bwMode="auto">
          <a:xfrm>
            <a:off x="3428992" y="3143254"/>
            <a:ext cx="885825" cy="178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1857356" y="785799"/>
            <a:ext cx="6215106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600" b="1" dirty="0" smtClean="0"/>
              <a:t>PER KANT</a:t>
            </a:r>
            <a:endParaRPr lang="it-IT" sz="1600" dirty="0" smtClean="0"/>
          </a:p>
          <a:p>
            <a:r>
              <a:rPr lang="it-IT" sz="1600" b="1" dirty="0" smtClean="0"/>
              <a:t> </a:t>
            </a:r>
            <a:endParaRPr lang="it-IT" sz="1600" dirty="0" smtClean="0"/>
          </a:p>
          <a:p>
            <a:r>
              <a:rPr lang="it-IT" sz="1600" dirty="0" smtClean="0"/>
              <a:t>             oggetto nella mia mente         ≠        oggetto nel mondo</a:t>
            </a:r>
          </a:p>
          <a:p>
            <a:r>
              <a:rPr lang="it-IT" sz="1600" dirty="0" smtClean="0"/>
              <a:t>(la rappresentazione dell’oggetto)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AutoShape 3"/>
          <p:cNvSpPr>
            <a:spLocks noChangeArrowheads="1"/>
          </p:cNvSpPr>
          <p:nvPr/>
        </p:nvSpPr>
        <p:spPr bwMode="auto">
          <a:xfrm>
            <a:off x="5572132" y="3214692"/>
            <a:ext cx="1857388" cy="762000"/>
          </a:xfrm>
          <a:prstGeom prst="irregularSeal1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Times New Roman" pitchFamily="18" charset="0"/>
              </a:rPr>
              <a:t>OGGETTO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AutoShape 2"/>
          <p:cNvSpPr>
            <a:spLocks noChangeShapeType="1"/>
          </p:cNvSpPr>
          <p:nvPr/>
        </p:nvSpPr>
        <p:spPr bwMode="auto">
          <a:xfrm>
            <a:off x="6715140" y="3857634"/>
            <a:ext cx="71438" cy="661986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lgDashDotDot"/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214414" y="4500576"/>
            <a:ext cx="1123950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lgDashDot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Times New Roman" pitchFamily="18" charset="0"/>
              </a:rPr>
              <a:t>fenomeno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6286512" y="4500576"/>
            <a:ext cx="1123950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lgDashDot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Times New Roman" pitchFamily="18" charset="0"/>
              </a:rPr>
              <a:t>noumeno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972" name="Group 12"/>
          <p:cNvGrpSpPr>
            <a:grpSpLocks/>
          </p:cNvGrpSpPr>
          <p:nvPr/>
        </p:nvGrpSpPr>
        <p:grpSpPr bwMode="auto">
          <a:xfrm>
            <a:off x="1357290" y="2714626"/>
            <a:ext cx="4429125" cy="1247775"/>
            <a:chOff x="1400" y="4458"/>
            <a:chExt cx="6975" cy="1965"/>
          </a:xfrm>
        </p:grpSpPr>
        <p:sp>
          <p:nvSpPr>
            <p:cNvPr id="40973" name="Text Box 13"/>
            <p:cNvSpPr txBox="1">
              <a:spLocks noChangeArrowheads="1"/>
            </p:cNvSpPr>
            <p:nvPr/>
          </p:nvSpPr>
          <p:spPr bwMode="auto">
            <a:xfrm>
              <a:off x="1400" y="4458"/>
              <a:ext cx="2220" cy="19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600" b="0" i="1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Mente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74" name="Text Box 14"/>
            <p:cNvSpPr txBox="1">
              <a:spLocks noChangeArrowheads="1"/>
            </p:cNvSpPr>
            <p:nvPr/>
          </p:nvSpPr>
          <p:spPr bwMode="auto">
            <a:xfrm>
              <a:off x="1550" y="5298"/>
              <a:ext cx="1770" cy="43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OGGETTO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75" name="Text Box 15"/>
            <p:cNvSpPr txBox="1">
              <a:spLocks noChangeArrowheads="1"/>
            </p:cNvSpPr>
            <p:nvPr/>
          </p:nvSpPr>
          <p:spPr bwMode="auto">
            <a:xfrm>
              <a:off x="4663" y="4458"/>
              <a:ext cx="788" cy="19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5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sensi</a:t>
              </a:r>
              <a:endPara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76" name="Text Box 16"/>
            <p:cNvSpPr txBox="1">
              <a:spLocks noChangeArrowheads="1"/>
            </p:cNvSpPr>
            <p:nvPr/>
          </p:nvSpPr>
          <p:spPr bwMode="auto">
            <a:xfrm>
              <a:off x="3620" y="4458"/>
              <a:ext cx="1043" cy="19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FORME A PRIORI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77" name="Freeform 17"/>
            <p:cNvSpPr>
              <a:spLocks/>
            </p:cNvSpPr>
            <p:nvPr/>
          </p:nvSpPr>
          <p:spPr bwMode="auto">
            <a:xfrm>
              <a:off x="3065" y="4683"/>
              <a:ext cx="5310" cy="1050"/>
            </a:xfrm>
            <a:custGeom>
              <a:avLst/>
              <a:gdLst/>
              <a:ahLst/>
              <a:cxnLst>
                <a:cxn ang="0">
                  <a:pos x="4215" y="992"/>
                </a:cxn>
                <a:cxn ang="0">
                  <a:pos x="3630" y="677"/>
                </a:cxn>
                <a:cxn ang="0">
                  <a:pos x="3045" y="407"/>
                </a:cxn>
                <a:cxn ang="0">
                  <a:pos x="2400" y="152"/>
                </a:cxn>
                <a:cxn ang="0">
                  <a:pos x="1875" y="32"/>
                </a:cxn>
                <a:cxn ang="0">
                  <a:pos x="1380" y="2"/>
                </a:cxn>
                <a:cxn ang="0">
                  <a:pos x="960" y="17"/>
                </a:cxn>
                <a:cxn ang="0">
                  <a:pos x="645" y="77"/>
                </a:cxn>
                <a:cxn ang="0">
                  <a:pos x="255" y="302"/>
                </a:cxn>
                <a:cxn ang="0">
                  <a:pos x="0" y="557"/>
                </a:cxn>
              </a:cxnLst>
              <a:rect l="0" t="0" r="r" b="b"/>
              <a:pathLst>
                <a:path w="4215" h="992">
                  <a:moveTo>
                    <a:pt x="4215" y="992"/>
                  </a:moveTo>
                  <a:cubicBezTo>
                    <a:pt x="4020" y="883"/>
                    <a:pt x="3825" y="774"/>
                    <a:pt x="3630" y="677"/>
                  </a:cubicBezTo>
                  <a:cubicBezTo>
                    <a:pt x="3435" y="580"/>
                    <a:pt x="3250" y="494"/>
                    <a:pt x="3045" y="407"/>
                  </a:cubicBezTo>
                  <a:cubicBezTo>
                    <a:pt x="2840" y="320"/>
                    <a:pt x="2595" y="214"/>
                    <a:pt x="2400" y="152"/>
                  </a:cubicBezTo>
                  <a:cubicBezTo>
                    <a:pt x="2205" y="90"/>
                    <a:pt x="2045" y="57"/>
                    <a:pt x="1875" y="32"/>
                  </a:cubicBezTo>
                  <a:cubicBezTo>
                    <a:pt x="1705" y="7"/>
                    <a:pt x="1532" y="4"/>
                    <a:pt x="1380" y="2"/>
                  </a:cubicBezTo>
                  <a:cubicBezTo>
                    <a:pt x="1228" y="0"/>
                    <a:pt x="1083" y="4"/>
                    <a:pt x="960" y="17"/>
                  </a:cubicBezTo>
                  <a:cubicBezTo>
                    <a:pt x="837" y="30"/>
                    <a:pt x="762" y="30"/>
                    <a:pt x="645" y="77"/>
                  </a:cubicBezTo>
                  <a:cubicBezTo>
                    <a:pt x="528" y="124"/>
                    <a:pt x="363" y="222"/>
                    <a:pt x="255" y="302"/>
                  </a:cubicBezTo>
                  <a:cubicBezTo>
                    <a:pt x="147" y="382"/>
                    <a:pt x="42" y="515"/>
                    <a:pt x="0" y="557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40965" name="AutoShape 5"/>
          <p:cNvSpPr>
            <a:spLocks noChangeShapeType="1"/>
          </p:cNvSpPr>
          <p:nvPr/>
        </p:nvSpPr>
        <p:spPr bwMode="auto">
          <a:xfrm>
            <a:off x="1785918" y="3643320"/>
            <a:ext cx="0" cy="87630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lgDashDotDot"/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Vita e opere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1"/>
            <a:ext cx="8229600" cy="2871797"/>
          </a:xfrm>
          <a:ln>
            <a:solidFill>
              <a:srgbClr val="DC250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algn="just">
              <a:lnSpc>
                <a:spcPct val="80000"/>
              </a:lnSpc>
              <a:spcBef>
                <a:spcPts val="400"/>
              </a:spcBef>
              <a:buNone/>
            </a:pPr>
            <a:r>
              <a:rPr lang="it-IT" sz="2400" dirty="0" smtClean="0"/>
              <a:t>Diventa </a:t>
            </a:r>
            <a:r>
              <a:rPr lang="it-IT" sz="2400" b="1" dirty="0"/>
              <a:t>docente universitario</a:t>
            </a:r>
            <a:r>
              <a:rPr lang="it-IT" sz="2400" dirty="0"/>
              <a:t> e per tutta la vita, con scrupolo e attenzione, si dedicò ai suoi studi. </a:t>
            </a:r>
            <a:endParaRPr lang="it-IT" sz="2400" dirty="0" smtClean="0"/>
          </a:p>
          <a:p>
            <a:pPr marL="0" algn="just">
              <a:lnSpc>
                <a:spcPct val="80000"/>
              </a:lnSpc>
              <a:spcBef>
                <a:spcPts val="400"/>
              </a:spcBef>
            </a:pPr>
            <a:r>
              <a:rPr lang="it-IT" sz="2400" dirty="0"/>
              <a:t>s</a:t>
            </a:r>
            <a:r>
              <a:rPr lang="it-IT" sz="2400" dirty="0" smtClean="0"/>
              <a:t>tile di vita rigido e abitudinario</a:t>
            </a:r>
          </a:p>
          <a:p>
            <a:pPr marL="0" algn="just">
              <a:lnSpc>
                <a:spcPct val="80000"/>
              </a:lnSpc>
              <a:spcBef>
                <a:spcPts val="400"/>
              </a:spcBef>
            </a:pPr>
            <a:endParaRPr lang="it-IT" sz="2400" dirty="0"/>
          </a:p>
          <a:p>
            <a:pPr marL="0" algn="just">
              <a:lnSpc>
                <a:spcPct val="80000"/>
              </a:lnSpc>
              <a:spcBef>
                <a:spcPts val="400"/>
              </a:spcBef>
              <a:buNone/>
            </a:pPr>
            <a:r>
              <a:rPr lang="it-IT" sz="2400" dirty="0"/>
              <a:t>N</a:t>
            </a:r>
            <a:r>
              <a:rPr lang="it-IT" sz="2400" dirty="0" smtClean="0"/>
              <a:t>el 1755 scrive </a:t>
            </a:r>
            <a:r>
              <a:rPr lang="it-IT" sz="2400" i="1" dirty="0" smtClean="0"/>
              <a:t>Storia generale della natura e teoria del cielo </a:t>
            </a:r>
            <a:r>
              <a:rPr lang="it-IT" sz="2400" dirty="0" smtClean="0"/>
              <a:t>(dando un importante contributo alla cosmologia)</a:t>
            </a:r>
          </a:p>
          <a:p>
            <a:pPr marL="0" algn="just">
              <a:lnSpc>
                <a:spcPct val="80000"/>
              </a:lnSpc>
              <a:spcBef>
                <a:spcPts val="400"/>
              </a:spcBef>
              <a:buNone/>
            </a:pPr>
            <a:r>
              <a:rPr lang="it-IT" sz="2300" dirty="0" smtClean="0"/>
              <a:t>- I suoi interessi prevalenti, fino al 1760, riguardano le scienze naturali (soprattutto </a:t>
            </a:r>
            <a:r>
              <a:rPr lang="it-IT" sz="2300" b="1" dirty="0" smtClean="0"/>
              <a:t>Newton</a:t>
            </a:r>
            <a:r>
              <a:rPr lang="it-IT" sz="2300" dirty="0" smtClean="0"/>
              <a:t>)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dirty="0" smtClean="0"/>
              <a:t>Estetica trascendentale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85720" y="1285866"/>
            <a:ext cx="8501122" cy="46166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/>
              <a:t>ESTETICA</a:t>
            </a:r>
            <a:r>
              <a:rPr lang="it-IT" sz="2400" dirty="0" smtClean="0"/>
              <a:t> = ciò che riguarda la </a:t>
            </a:r>
            <a:r>
              <a:rPr lang="it-IT" sz="2400" b="1" u="sng" dirty="0" smtClean="0"/>
              <a:t>sensibilità</a:t>
            </a:r>
            <a:endParaRPr lang="it-IT" sz="2000" b="1" u="sng" dirty="0" smtClean="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85720" y="1857370"/>
            <a:ext cx="8501122" cy="46166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/>
              <a:t>TRASCENDENTALE </a:t>
            </a:r>
            <a:r>
              <a:rPr lang="it-IT" sz="2400" dirty="0" smtClean="0">
                <a:solidFill>
                  <a:schemeClr val="tx1"/>
                </a:solidFill>
              </a:rPr>
              <a:t>= </a:t>
            </a:r>
            <a:r>
              <a:rPr lang="it-IT" sz="2400" dirty="0" smtClean="0"/>
              <a:t>il “</a:t>
            </a:r>
            <a:r>
              <a:rPr lang="it-IT" sz="2400" b="1" u="sng" dirty="0" smtClean="0"/>
              <a:t>nostro modo</a:t>
            </a:r>
            <a:r>
              <a:rPr lang="it-IT" sz="2400" dirty="0" smtClean="0"/>
              <a:t> di conoscere gli oggetti”</a:t>
            </a:r>
            <a:endParaRPr lang="it-IT" sz="2400" dirty="0" smtClean="0">
              <a:solidFill>
                <a:schemeClr val="tx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85720" y="2643188"/>
            <a:ext cx="8501122" cy="80021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300" dirty="0" smtClean="0"/>
              <a:t>Noi riceviamo informazioni dai </a:t>
            </a:r>
            <a:r>
              <a:rPr lang="it-IT" sz="2300" b="1" dirty="0" smtClean="0"/>
              <a:t>5 sensi </a:t>
            </a:r>
            <a:r>
              <a:rPr lang="it-IT" sz="2300" dirty="0" smtClean="0"/>
              <a:t>(la </a:t>
            </a:r>
            <a:r>
              <a:rPr lang="it-IT" sz="2300" b="1" dirty="0" smtClean="0"/>
              <a:t>materia</a:t>
            </a:r>
            <a:r>
              <a:rPr lang="it-IT" sz="2300" dirty="0" smtClean="0"/>
              <a:t> della nostra conoscenza)</a:t>
            </a:r>
            <a:endParaRPr lang="it-IT" sz="2300" b="1" dirty="0" smtClean="0">
              <a:solidFill>
                <a:schemeClr val="tx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85720" y="3571882"/>
            <a:ext cx="4500594" cy="11541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300" dirty="0" smtClean="0"/>
              <a:t>Le </a:t>
            </a:r>
            <a:r>
              <a:rPr lang="it-IT" sz="2300" b="1" dirty="0" smtClean="0">
                <a:solidFill>
                  <a:srgbClr val="0070C0"/>
                </a:solidFill>
              </a:rPr>
              <a:t>2</a:t>
            </a:r>
            <a:r>
              <a:rPr lang="it-IT" sz="2300" dirty="0" smtClean="0"/>
              <a:t> </a:t>
            </a:r>
            <a:r>
              <a:rPr lang="it-IT" sz="2300" b="1" dirty="0" smtClean="0"/>
              <a:t>forme a priori </a:t>
            </a:r>
            <a:r>
              <a:rPr lang="it-IT" sz="2300" dirty="0" smtClean="0"/>
              <a:t>della </a:t>
            </a:r>
            <a:r>
              <a:rPr lang="it-IT" sz="2300" b="1" dirty="0" smtClean="0"/>
              <a:t>sensibilità</a:t>
            </a:r>
            <a:r>
              <a:rPr lang="it-IT" sz="2300" dirty="0" smtClean="0"/>
              <a:t> (o </a:t>
            </a:r>
            <a:r>
              <a:rPr lang="it-IT" sz="2300" i="1" dirty="0" smtClean="0"/>
              <a:t>intuizioni pure</a:t>
            </a:r>
            <a:r>
              <a:rPr lang="it-IT" sz="2300" dirty="0" smtClean="0"/>
              <a:t>) organizzano queste informazioni</a:t>
            </a:r>
            <a:endParaRPr lang="it-IT" sz="2300" b="1" dirty="0" smtClean="0">
              <a:solidFill>
                <a:schemeClr val="tx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500694" y="3571882"/>
            <a:ext cx="1419236" cy="44627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300" dirty="0" smtClean="0"/>
              <a:t>SPAZIO</a:t>
            </a:r>
            <a:endParaRPr lang="it-IT" sz="2300" b="1" dirty="0" smtClean="0">
              <a:solidFill>
                <a:schemeClr val="tx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500694" y="4286262"/>
            <a:ext cx="1419236" cy="44627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300" dirty="0" smtClean="0"/>
              <a:t>TEMPO</a:t>
            </a:r>
            <a:endParaRPr lang="it-IT" sz="2300" b="1" dirty="0" smtClean="0">
              <a:solidFill>
                <a:schemeClr val="tx1"/>
              </a:solidFill>
            </a:endParaRPr>
          </a:p>
        </p:txBody>
      </p:sp>
      <p:cxnSp>
        <p:nvCxnSpPr>
          <p:cNvPr id="13" name="Connettore 1 12"/>
          <p:cNvCxnSpPr>
            <a:endCxn id="10" idx="1"/>
          </p:cNvCxnSpPr>
          <p:nvPr/>
        </p:nvCxnSpPr>
        <p:spPr>
          <a:xfrm>
            <a:off x="4786314" y="3786196"/>
            <a:ext cx="714380" cy="88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>
            <a:endCxn id="11" idx="1"/>
          </p:cNvCxnSpPr>
          <p:nvPr/>
        </p:nvCxnSpPr>
        <p:spPr>
          <a:xfrm>
            <a:off x="4786314" y="4500576"/>
            <a:ext cx="714380" cy="88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dirty="0" smtClean="0"/>
              <a:t>Estetica trascendentale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85720" y="2643188"/>
            <a:ext cx="8501122" cy="15696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Attraverso l’intuizione pura dello spazio, </a:t>
            </a:r>
          </a:p>
          <a:p>
            <a:pPr algn="just">
              <a:buFontTx/>
              <a:buChar char="-"/>
            </a:pPr>
            <a:r>
              <a:rPr lang="it-IT" sz="2400" dirty="0" smtClean="0"/>
              <a:t> che è </a:t>
            </a:r>
            <a:r>
              <a:rPr lang="it-IT" sz="2400" b="1" dirty="0" smtClean="0"/>
              <a:t>il modo </a:t>
            </a:r>
            <a:r>
              <a:rPr lang="it-IT" sz="2400" dirty="0" smtClean="0"/>
              <a:t>con cui la </a:t>
            </a:r>
            <a:r>
              <a:rPr lang="it-IT" sz="2400" b="1" dirty="0" smtClean="0"/>
              <a:t>nostra mente organizza le sensazioni </a:t>
            </a:r>
            <a:r>
              <a:rPr lang="it-IT" sz="2400" dirty="0" smtClean="0"/>
              <a:t>che ci vengono dall’</a:t>
            </a:r>
            <a:r>
              <a:rPr lang="it-IT" sz="2400" b="1" dirty="0" smtClean="0"/>
              <a:t>esterno</a:t>
            </a:r>
            <a:r>
              <a:rPr lang="it-IT" sz="2400" dirty="0" smtClean="0"/>
              <a:t>, </a:t>
            </a:r>
          </a:p>
          <a:p>
            <a:pPr algn="just">
              <a:buFontTx/>
              <a:buChar char="-"/>
            </a:pPr>
            <a:r>
              <a:rPr lang="it-IT" sz="2400" dirty="0" smtClean="0"/>
              <a:t> noi collochiamo gli oggetti </a:t>
            </a:r>
            <a:r>
              <a:rPr lang="it-IT" sz="2400" b="1" dirty="0" smtClean="0"/>
              <a:t>gli uni accanto agli altri</a:t>
            </a:r>
            <a:endParaRPr lang="it-IT" sz="2300" b="1" dirty="0" smtClean="0">
              <a:solidFill>
                <a:schemeClr val="tx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857620" y="1571618"/>
            <a:ext cx="1419236" cy="44627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300" dirty="0" smtClean="0"/>
              <a:t>SPAZIO</a:t>
            </a:r>
            <a:endParaRPr lang="it-IT" sz="2300" b="1" dirty="0" smtClean="0">
              <a:solidFill>
                <a:schemeClr val="tx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 rot="20253349">
            <a:off x="6803918" y="4040589"/>
            <a:ext cx="1791504" cy="44627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300" dirty="0" smtClean="0"/>
              <a:t>geometria</a:t>
            </a:r>
            <a:endParaRPr lang="it-IT" sz="23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dirty="0" smtClean="0"/>
              <a:t>Estetica trascendentale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85720" y="2643188"/>
            <a:ext cx="8501122" cy="15696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Attraverso l’intuizione pura del tempo, </a:t>
            </a:r>
          </a:p>
          <a:p>
            <a:pPr algn="just">
              <a:buFontTx/>
              <a:buChar char="-"/>
            </a:pPr>
            <a:r>
              <a:rPr lang="it-IT" sz="2400" dirty="0" smtClean="0"/>
              <a:t> che è il modo con cui </a:t>
            </a:r>
            <a:r>
              <a:rPr lang="it-IT" sz="2400" b="1" dirty="0" smtClean="0"/>
              <a:t>organizziamo le nostre percezioni interne </a:t>
            </a:r>
            <a:r>
              <a:rPr lang="it-IT" sz="2400" dirty="0" smtClean="0"/>
              <a:t>(tutto ciò che arriva alla coscienza), </a:t>
            </a:r>
          </a:p>
          <a:p>
            <a:pPr algn="just">
              <a:buFontTx/>
              <a:buChar char="-"/>
            </a:pPr>
            <a:r>
              <a:rPr lang="it-IT" sz="2400" dirty="0" smtClean="0"/>
              <a:t> noi collochiamo gli eventi </a:t>
            </a:r>
            <a:r>
              <a:rPr lang="it-IT" sz="2400" b="1" dirty="0" smtClean="0"/>
              <a:t>secondo un prima e un poi</a:t>
            </a:r>
            <a:endParaRPr lang="it-IT" sz="2300" b="1" dirty="0" smtClean="0">
              <a:solidFill>
                <a:schemeClr val="tx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857620" y="1571618"/>
            <a:ext cx="1419236" cy="44627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300" dirty="0" smtClean="0"/>
              <a:t>TEMPO</a:t>
            </a:r>
            <a:endParaRPr lang="it-IT" sz="2300" b="1" dirty="0" smtClean="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 rot="20253349">
            <a:off x="6803917" y="4111277"/>
            <a:ext cx="1791504" cy="44627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300" dirty="0" smtClean="0"/>
              <a:t>matematica</a:t>
            </a:r>
            <a:endParaRPr lang="it-IT" sz="2300" b="1" dirty="0" smtClean="0">
              <a:solidFill>
                <a:schemeClr val="tx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00034" y="4357700"/>
            <a:ext cx="4071966" cy="461665"/>
          </a:xfrm>
          <a:prstGeom prst="rect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priorità del tempo sullo spazio</a:t>
            </a:r>
            <a:endParaRPr lang="it-IT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dirty="0" smtClean="0"/>
              <a:t>Analitica trascendentale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14282" y="1428742"/>
            <a:ext cx="5500726" cy="12003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Oltre alla sensibilità c’è un’altra facoltà, </a:t>
            </a:r>
          </a:p>
          <a:p>
            <a:pPr algn="ctr"/>
            <a:r>
              <a:rPr lang="it-IT" sz="2400" dirty="0" smtClean="0"/>
              <a:t>l’</a:t>
            </a:r>
            <a:r>
              <a:rPr lang="it-IT" sz="2400" b="1" dirty="0" smtClean="0">
                <a:solidFill>
                  <a:srgbClr val="FF0000"/>
                </a:solidFill>
              </a:rPr>
              <a:t>intelletto</a:t>
            </a:r>
          </a:p>
          <a:p>
            <a:pPr algn="just"/>
            <a:r>
              <a:rPr lang="it-IT" sz="2400" dirty="0" smtClean="0">
                <a:solidFill>
                  <a:schemeClr val="tx1"/>
                </a:solidFill>
              </a:rPr>
              <a:t>- di cui si occupa l’analitica trascendentale</a:t>
            </a:r>
            <a:endParaRPr lang="it-IT" sz="2300" dirty="0" smtClean="0">
              <a:solidFill>
                <a:schemeClr val="tx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643570" y="1214428"/>
            <a:ext cx="3286180" cy="1631216"/>
          </a:xfrm>
          <a:prstGeom prst="rect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000" dirty="0" smtClean="0"/>
              <a:t>entrambe le facoltà sono necessarie: “</a:t>
            </a:r>
            <a:r>
              <a:rPr lang="it-IT" sz="2000" i="1" dirty="0" smtClean="0"/>
              <a:t>i pensieri senza contenuto sono vuoti, le intuizioni senza concetti sono cieche</a:t>
            </a:r>
            <a:r>
              <a:rPr lang="it-IT" sz="2000" dirty="0" smtClean="0"/>
              <a:t>”</a:t>
            </a:r>
            <a:endParaRPr lang="it-IT" sz="2000" dirty="0" smtClean="0">
              <a:solidFill>
                <a:schemeClr val="tx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28596" y="3071816"/>
            <a:ext cx="8286808" cy="126188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L’intelletto formula </a:t>
            </a:r>
            <a:r>
              <a:rPr lang="it-IT" sz="2400" b="1" dirty="0" smtClean="0"/>
              <a:t>GIUDIZI</a:t>
            </a:r>
          </a:p>
          <a:p>
            <a:pPr algn="just">
              <a:buFontTx/>
              <a:buChar char="-"/>
            </a:pP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Kant</a:t>
            </a:r>
            <a:r>
              <a:rPr lang="it-IT" sz="2400" dirty="0" smtClean="0">
                <a:solidFill>
                  <a:schemeClr val="tx1"/>
                </a:solidFill>
              </a:rPr>
              <a:t> individua 12 tipi di giudizio (</a:t>
            </a:r>
            <a:r>
              <a:rPr lang="it-IT" sz="2800" b="1" dirty="0" smtClean="0">
                <a:solidFill>
                  <a:srgbClr val="FF0000"/>
                </a:solidFill>
              </a:rPr>
              <a:t>12 CATEGORIE</a:t>
            </a:r>
            <a:r>
              <a:rPr lang="it-IT" sz="2400" dirty="0" smtClean="0">
                <a:solidFill>
                  <a:schemeClr val="tx1"/>
                </a:solidFill>
              </a:rPr>
              <a:t>)</a:t>
            </a:r>
          </a:p>
          <a:p>
            <a:pPr algn="just">
              <a:buFontTx/>
              <a:buChar char="-"/>
            </a:pPr>
            <a:r>
              <a:rPr lang="it-IT" sz="2400" dirty="0" smtClean="0">
                <a:solidFill>
                  <a:schemeClr val="tx1"/>
                </a:solidFill>
              </a:rPr>
              <a:t> Esse sono </a:t>
            </a:r>
            <a:r>
              <a:rPr lang="it-IT" sz="2400" b="1" dirty="0" smtClean="0">
                <a:solidFill>
                  <a:schemeClr val="tx1"/>
                </a:solidFill>
              </a:rPr>
              <a:t>il modo in cui funziona la nostra mente</a:t>
            </a:r>
            <a:endParaRPr lang="it-IT" sz="23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dirty="0" smtClean="0"/>
              <a:t>Analitica trascendentale</a:t>
            </a:r>
          </a:p>
        </p:txBody>
      </p:sp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571472" y="1142989"/>
          <a:ext cx="8072494" cy="3286150"/>
        </p:xfrm>
        <a:graphic>
          <a:graphicData uri="http://schemas.openxmlformats.org/drawingml/2006/table">
            <a:tbl>
              <a:tblPr/>
              <a:tblGrid>
                <a:gridCol w="2017710"/>
                <a:gridCol w="2018537"/>
                <a:gridCol w="2017710"/>
                <a:gridCol w="2018537"/>
              </a:tblGrid>
              <a:tr h="54769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2000" b="1" i="1" dirty="0" smtClean="0">
                          <a:latin typeface="Arial"/>
                          <a:ea typeface="Cambria"/>
                          <a:cs typeface="Times New Roman"/>
                        </a:rPr>
                        <a:t>Quantità</a:t>
                      </a:r>
                      <a:endParaRPr lang="it-IT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2000" b="1" i="1" dirty="0">
                          <a:latin typeface="Arial"/>
                          <a:ea typeface="Cambria"/>
                          <a:cs typeface="Times New Roman"/>
                        </a:rPr>
                        <a:t>Qualità</a:t>
                      </a:r>
                      <a:endParaRPr lang="it-IT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2000" b="1" i="1">
                          <a:latin typeface="Arial"/>
                          <a:ea typeface="Cambria"/>
                          <a:cs typeface="Times New Roman"/>
                        </a:rPr>
                        <a:t>Relazione</a:t>
                      </a:r>
                      <a:endParaRPr lang="it-IT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2000" b="1" i="1" dirty="0" smtClean="0">
                          <a:latin typeface="Arial"/>
                          <a:ea typeface="Cambria"/>
                          <a:cs typeface="Times New Roman"/>
                        </a:rPr>
                        <a:t>Modalità</a:t>
                      </a:r>
                      <a:endParaRPr lang="it-IT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4307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latin typeface="Arial"/>
                          <a:ea typeface="Cambria"/>
                          <a:cs typeface="Times New Roman"/>
                        </a:rPr>
                        <a:t>unità</a:t>
                      </a:r>
                      <a:endParaRPr lang="it-IT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7332" marR="67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latin typeface="Arial"/>
                          <a:ea typeface="Cambria"/>
                          <a:cs typeface="Times New Roman"/>
                        </a:rPr>
                        <a:t>realtà</a:t>
                      </a:r>
                      <a:endParaRPr lang="it-IT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7332" marR="67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latin typeface="Arial"/>
                          <a:ea typeface="Cambria"/>
                          <a:cs typeface="Times New Roman"/>
                        </a:rPr>
                        <a:t>dell’inerenza e sussistenza (sostanzialità)</a:t>
                      </a:r>
                      <a:endParaRPr lang="it-IT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7332" marR="67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latin typeface="Arial"/>
                          <a:ea typeface="Cambria"/>
                          <a:cs typeface="Times New Roman"/>
                        </a:rPr>
                        <a:t>possibilità</a:t>
                      </a:r>
                      <a:endParaRPr lang="it-IT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7332" marR="67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69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latin typeface="Arial"/>
                          <a:ea typeface="Cambria"/>
                          <a:cs typeface="Times New Roman"/>
                        </a:rPr>
                        <a:t>pluralità</a:t>
                      </a:r>
                      <a:endParaRPr lang="it-IT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7332" marR="67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latin typeface="Arial"/>
                          <a:ea typeface="Cambria"/>
                          <a:cs typeface="Times New Roman"/>
                        </a:rPr>
                        <a:t>negazione</a:t>
                      </a:r>
                      <a:endParaRPr lang="it-IT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7332" marR="67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latin typeface="Arial"/>
                          <a:ea typeface="Cambria"/>
                          <a:cs typeface="Times New Roman"/>
                        </a:rPr>
                        <a:t>causa ed effetto</a:t>
                      </a:r>
                      <a:endParaRPr lang="it-IT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7332" marR="67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latin typeface="Arial"/>
                          <a:ea typeface="Cambria"/>
                          <a:cs typeface="Times New Roman"/>
                        </a:rPr>
                        <a:t>esistenza</a:t>
                      </a:r>
                      <a:endParaRPr lang="it-IT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7332" marR="67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69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latin typeface="Arial"/>
                          <a:ea typeface="Cambria"/>
                          <a:cs typeface="Times New Roman"/>
                        </a:rPr>
                        <a:t>totalità</a:t>
                      </a:r>
                      <a:endParaRPr lang="it-IT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7332" marR="67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latin typeface="Arial"/>
                          <a:ea typeface="Cambria"/>
                          <a:cs typeface="Times New Roman"/>
                        </a:rPr>
                        <a:t>limitazione</a:t>
                      </a:r>
                      <a:endParaRPr lang="it-IT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7332" marR="67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latin typeface="Arial"/>
                          <a:ea typeface="Cambria"/>
                          <a:cs typeface="Times New Roman"/>
                        </a:rPr>
                        <a:t>azione reciproca </a:t>
                      </a:r>
                      <a:endParaRPr lang="it-IT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7332" marR="67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latin typeface="Arial"/>
                          <a:ea typeface="Cambria"/>
                          <a:cs typeface="Times New Roman"/>
                        </a:rPr>
                        <a:t>necessità</a:t>
                      </a:r>
                      <a:endParaRPr lang="it-IT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7332" marR="67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dirty="0" smtClean="0"/>
              <a:t>E la metafisica?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214414" y="1428742"/>
            <a:ext cx="6643734" cy="303159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it-IT" sz="2400" dirty="0" smtClean="0"/>
          </a:p>
          <a:p>
            <a:pPr algn="ctr"/>
            <a:r>
              <a:rPr lang="it-IT" sz="2400" dirty="0" smtClean="0"/>
              <a:t>La metafisica si muove oltre l’esperienza (come la </a:t>
            </a:r>
            <a:r>
              <a:rPr lang="it-IT" sz="2400" dirty="0" err="1" smtClean="0"/>
              <a:t>colomba…</a:t>
            </a:r>
            <a:r>
              <a:rPr lang="it-IT" sz="2400" dirty="0" smtClean="0"/>
              <a:t>).</a:t>
            </a:r>
          </a:p>
          <a:p>
            <a:pPr algn="just"/>
            <a:endParaRPr lang="it-IT" sz="2400" dirty="0" smtClean="0"/>
          </a:p>
          <a:p>
            <a:pPr algn="ctr"/>
            <a:r>
              <a:rPr lang="it-IT" sz="2400" dirty="0" smtClean="0">
                <a:solidFill>
                  <a:schemeClr val="tx1"/>
                </a:solidFill>
              </a:rPr>
              <a:t>Dunque </a:t>
            </a:r>
            <a:r>
              <a:rPr lang="it-IT" sz="2400" b="1" dirty="0" smtClean="0">
                <a:solidFill>
                  <a:schemeClr val="tx1"/>
                </a:solidFill>
              </a:rPr>
              <a:t>NON PUÒ </a:t>
            </a:r>
            <a:r>
              <a:rPr lang="it-IT" sz="2400" dirty="0" smtClean="0">
                <a:solidFill>
                  <a:schemeClr val="tx1"/>
                </a:solidFill>
              </a:rPr>
              <a:t>essere </a:t>
            </a:r>
            <a:r>
              <a:rPr lang="it-IT" sz="2400" b="1" dirty="0" smtClean="0">
                <a:solidFill>
                  <a:schemeClr val="tx1"/>
                </a:solidFill>
              </a:rPr>
              <a:t>SCIENZA</a:t>
            </a:r>
            <a:endParaRPr lang="it-IT" sz="2400" dirty="0" smtClean="0">
              <a:solidFill>
                <a:schemeClr val="tx1"/>
              </a:solidFill>
            </a:endParaRPr>
          </a:p>
          <a:p>
            <a:pPr algn="ctr"/>
            <a:endParaRPr lang="it-IT" sz="2400" dirty="0" smtClean="0">
              <a:solidFill>
                <a:schemeClr val="tx1"/>
              </a:solidFill>
            </a:endParaRPr>
          </a:p>
          <a:p>
            <a:pPr algn="ctr"/>
            <a:r>
              <a:rPr lang="it-IT" sz="2400" dirty="0" smtClean="0">
                <a:solidFill>
                  <a:schemeClr val="tx1"/>
                </a:solidFill>
              </a:rPr>
              <a:t>Non è inutile! Uso “regolativo”</a:t>
            </a:r>
          </a:p>
          <a:p>
            <a:pPr algn="ctr"/>
            <a:endParaRPr lang="it-IT" sz="2300" dirty="0" smtClean="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14942" y="1071552"/>
            <a:ext cx="3776690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i="1" dirty="0" smtClean="0"/>
              <a:t>Oggetti</a:t>
            </a:r>
            <a:r>
              <a:rPr lang="it-IT" sz="2400" dirty="0" smtClean="0"/>
              <a:t>: anima, mondo, Dio</a:t>
            </a:r>
            <a:endParaRPr lang="it-IT" sz="23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dirty="0" smtClean="0"/>
              <a:t>Critica della ragion pratica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214414" y="1428742"/>
            <a:ext cx="6643734" cy="118494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b="1" dirty="0" smtClean="0">
                <a:solidFill>
                  <a:srgbClr val="FF0000"/>
                </a:solidFill>
              </a:rPr>
              <a:t>Problema morale </a:t>
            </a:r>
          </a:p>
          <a:p>
            <a:pPr algn="just">
              <a:buFont typeface="Arial" pitchFamily="34" charset="0"/>
              <a:buChar char="•"/>
            </a:pPr>
            <a:r>
              <a:rPr lang="it-IT" sz="2400" dirty="0" smtClean="0"/>
              <a:t> Come dobbiamo comportarci?</a:t>
            </a:r>
            <a:r>
              <a:rPr lang="it-IT" sz="2300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it-IT" sz="2300" dirty="0" smtClean="0">
                <a:solidFill>
                  <a:schemeClr val="tx1"/>
                </a:solidFill>
              </a:rPr>
              <a:t> Esiste una legge (universale) morale?</a:t>
            </a:r>
            <a:endParaRPr lang="it-IT" sz="2400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6929454" y="1071552"/>
            <a:ext cx="2062178" cy="46166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i="1" dirty="0" smtClean="0"/>
              <a:t>1788</a:t>
            </a:r>
            <a:endParaRPr lang="it-IT" sz="2300" dirty="0" smtClean="0">
              <a:solidFill>
                <a:schemeClr val="tx1"/>
              </a:solidFill>
            </a:endParaRPr>
          </a:p>
        </p:txBody>
      </p:sp>
      <p:pic>
        <p:nvPicPr>
          <p:cNvPr id="47106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786064"/>
            <a:ext cx="3971912" cy="1927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dirty="0" smtClean="0"/>
              <a:t>Critica della ragion pratica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28596" y="1428742"/>
            <a:ext cx="3357586" cy="304698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AZIONI LEGALI </a:t>
            </a:r>
            <a:endParaRPr lang="it-IT" sz="2400" dirty="0" smtClean="0">
              <a:solidFill>
                <a:srgbClr val="FF0000"/>
              </a:solidFill>
            </a:endParaRPr>
          </a:p>
          <a:p>
            <a:pPr lvl="0"/>
            <a:r>
              <a:rPr lang="it-IT" sz="2400" dirty="0" smtClean="0"/>
              <a:t>Si basano sul rispetto della </a:t>
            </a:r>
            <a:r>
              <a:rPr lang="it-IT" sz="2400" b="1" dirty="0" smtClean="0"/>
              <a:t>legge.</a:t>
            </a:r>
            <a:endParaRPr lang="it-IT" sz="2400" dirty="0" smtClean="0"/>
          </a:p>
          <a:p>
            <a:pPr lvl="0"/>
            <a:r>
              <a:rPr lang="it-IT" sz="2400" dirty="0" smtClean="0"/>
              <a:t>Riguardano quindi solo il comportamento </a:t>
            </a:r>
            <a:r>
              <a:rPr lang="it-IT" sz="2400" b="1" dirty="0" smtClean="0"/>
              <a:t>esteriore</a:t>
            </a:r>
            <a:r>
              <a:rPr lang="it-IT" sz="2400" dirty="0" smtClean="0"/>
              <a:t> di un uomo.</a:t>
            </a:r>
          </a:p>
          <a:p>
            <a:r>
              <a:rPr lang="it-IT" sz="2400" dirty="0" smtClean="0"/>
              <a:t>Hanno un </a:t>
            </a:r>
            <a:r>
              <a:rPr lang="it-IT" sz="2400" b="1" dirty="0" smtClean="0"/>
              <a:t>valore morale basso.</a:t>
            </a:r>
            <a:endParaRPr lang="it-IT" sz="2400" dirty="0" smtClean="0"/>
          </a:p>
        </p:txBody>
      </p:sp>
      <p:sp>
        <p:nvSpPr>
          <p:cNvPr id="8" name="CasellaDiTesto 7"/>
          <p:cNvSpPr txBox="1"/>
          <p:nvPr/>
        </p:nvSpPr>
        <p:spPr>
          <a:xfrm>
            <a:off x="4286248" y="1428742"/>
            <a:ext cx="4500594" cy="2677656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AZIONI MORALI</a:t>
            </a:r>
            <a:endParaRPr lang="it-IT" sz="2400" dirty="0" smtClean="0">
              <a:solidFill>
                <a:srgbClr val="FF0000"/>
              </a:solidFill>
            </a:endParaRPr>
          </a:p>
          <a:p>
            <a:pPr lvl="0"/>
            <a:r>
              <a:rPr lang="it-IT" sz="2400" dirty="0" smtClean="0"/>
              <a:t>Un’azione è morale quando, oltre al rispetto della legge esterna, si rispetta anche una </a:t>
            </a:r>
            <a:r>
              <a:rPr lang="it-IT" sz="2400" b="1" dirty="0" smtClean="0"/>
              <a:t>legge INTERNA</a:t>
            </a:r>
            <a:r>
              <a:rPr lang="it-IT" sz="2400" dirty="0" smtClean="0"/>
              <a:t> che, come vedremo, per </a:t>
            </a:r>
            <a:r>
              <a:rPr lang="it-IT" sz="2400" dirty="0" err="1" smtClean="0"/>
              <a:t>Kant</a:t>
            </a:r>
            <a:r>
              <a:rPr lang="it-IT" sz="2400" dirty="0" smtClean="0"/>
              <a:t> è fondata sulla </a:t>
            </a:r>
            <a:r>
              <a:rPr lang="it-IT" sz="2400" b="1" dirty="0" smtClean="0"/>
              <a:t>RAGIONE</a:t>
            </a:r>
            <a:r>
              <a:rPr lang="it-IT" sz="2400" dirty="0" smtClean="0"/>
              <a:t> e dunque UNIVERSALE.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dirty="0" smtClean="0"/>
              <a:t>Critica della ragion pratica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28596" y="1785932"/>
            <a:ext cx="8286808" cy="46166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chemeClr val="tx1"/>
                </a:solidFill>
              </a:rPr>
              <a:t>Quando compiamo un’azione seguiamo una </a:t>
            </a:r>
            <a:r>
              <a:rPr lang="it-IT" sz="2400" b="1" dirty="0" smtClean="0">
                <a:solidFill>
                  <a:schemeClr val="tx1"/>
                </a:solidFill>
              </a:rPr>
              <a:t>regola</a:t>
            </a:r>
            <a:r>
              <a:rPr lang="it-IT" sz="2400" dirty="0" smtClean="0">
                <a:solidFill>
                  <a:schemeClr val="tx1"/>
                </a:solidFill>
              </a:rPr>
              <a:t>, un </a:t>
            </a:r>
            <a:r>
              <a:rPr lang="it-IT" sz="2400" b="1" dirty="0" smtClean="0">
                <a:solidFill>
                  <a:schemeClr val="tx1"/>
                </a:solidFill>
              </a:rPr>
              <a:t>fine</a:t>
            </a:r>
            <a:r>
              <a:rPr lang="it-IT" sz="24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286116" y="2571750"/>
            <a:ext cx="2357454" cy="120032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Distinguiamo tra</a:t>
            </a:r>
          </a:p>
          <a:p>
            <a:pPr algn="ctr">
              <a:buFontTx/>
              <a:buChar char="-"/>
            </a:pPr>
            <a:r>
              <a:rPr lang="it-IT" sz="2400" dirty="0" smtClean="0"/>
              <a:t> </a:t>
            </a:r>
            <a:r>
              <a:rPr lang="it-IT" sz="2400" b="1" dirty="0" smtClean="0">
                <a:solidFill>
                  <a:srgbClr val="FF0000"/>
                </a:solidFill>
              </a:rPr>
              <a:t>MASSIME</a:t>
            </a:r>
          </a:p>
          <a:p>
            <a:pPr algn="ctr">
              <a:buFontTx/>
              <a:buChar char="-"/>
            </a:pPr>
            <a:r>
              <a:rPr lang="it-IT" sz="2400" dirty="0" smtClean="0"/>
              <a:t> </a:t>
            </a:r>
            <a:r>
              <a:rPr lang="it-IT" sz="2400" b="1" dirty="0" smtClean="0">
                <a:solidFill>
                  <a:srgbClr val="FF0000"/>
                </a:solidFill>
              </a:rPr>
              <a:t>IMPERATIVI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dirty="0" smtClean="0"/>
              <a:t>Massime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57158" y="1214428"/>
            <a:ext cx="8286808" cy="323165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Semplici </a:t>
            </a:r>
            <a:r>
              <a:rPr lang="it-IT" sz="2400" b="1" dirty="0" smtClean="0"/>
              <a:t>regole</a:t>
            </a:r>
            <a:r>
              <a:rPr lang="it-IT" sz="2400" dirty="0" smtClean="0"/>
              <a:t> che ci guidano durante la nostra vita. </a:t>
            </a:r>
          </a:p>
          <a:p>
            <a:r>
              <a:rPr lang="it-IT" sz="2000" dirty="0" smtClean="0"/>
              <a:t>Esempi: “avere successo negli affari”, “aiutare il prossimo”, “dimagrire”, “correre la prossima maratona di Londra”, “risparmiare”... </a:t>
            </a:r>
          </a:p>
          <a:p>
            <a:endParaRPr lang="it-IT" sz="2000" dirty="0" smtClean="0"/>
          </a:p>
          <a:p>
            <a:r>
              <a:rPr lang="it-IT" sz="2400" dirty="0" smtClean="0"/>
              <a:t>Esse: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Indicano scopi e </a:t>
            </a:r>
            <a:r>
              <a:rPr lang="it-IT" sz="2400" b="1" dirty="0" smtClean="0">
                <a:solidFill>
                  <a:srgbClr val="FF0000"/>
                </a:solidFill>
              </a:rPr>
              <a:t>FINI</a:t>
            </a:r>
            <a:r>
              <a:rPr lang="it-IT" sz="2400" dirty="0" smtClean="0"/>
              <a:t> che sono </a:t>
            </a:r>
            <a:r>
              <a:rPr lang="it-IT" sz="2400" b="1" dirty="0" smtClean="0">
                <a:solidFill>
                  <a:srgbClr val="FF0000"/>
                </a:solidFill>
              </a:rPr>
              <a:t>SOGGETTIVI</a:t>
            </a:r>
            <a:r>
              <a:rPr lang="it-IT" sz="2400" dirty="0" smtClean="0"/>
              <a:t>, </a:t>
            </a:r>
            <a:r>
              <a:rPr lang="it-IT" sz="2400" b="1" dirty="0" smtClean="0"/>
              <a:t>dipendono dalla volontà di un singolo individuo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Non possono perciò definire alcuna regola morale: la </a:t>
            </a:r>
            <a:r>
              <a:rPr lang="it-IT" sz="2400" b="1" dirty="0" smtClean="0"/>
              <a:t>morale</a:t>
            </a:r>
            <a:r>
              <a:rPr lang="it-IT" sz="2400" dirty="0" smtClean="0"/>
              <a:t>, per </a:t>
            </a:r>
            <a:r>
              <a:rPr lang="it-IT" sz="2400" dirty="0" err="1" smtClean="0"/>
              <a:t>Kant</a:t>
            </a:r>
            <a:r>
              <a:rPr lang="it-IT" sz="2400" dirty="0" smtClean="0"/>
              <a:t>, deve essere </a:t>
            </a:r>
            <a:r>
              <a:rPr lang="it-IT" sz="2400" b="1" dirty="0" smtClean="0"/>
              <a:t>universale</a:t>
            </a:r>
            <a:r>
              <a:rPr lang="it-IT" sz="2400" dirty="0" smtClean="0"/>
              <a:t>.</a:t>
            </a:r>
            <a:endParaRPr lang="it-IT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Vita e opere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1552"/>
            <a:ext cx="8229600" cy="3286147"/>
          </a:xfrm>
          <a:ln>
            <a:solidFill>
              <a:srgbClr val="DC250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algn="just">
              <a:lnSpc>
                <a:spcPct val="80000"/>
              </a:lnSpc>
              <a:spcBef>
                <a:spcPts val="400"/>
              </a:spcBef>
              <a:buNone/>
            </a:pPr>
            <a:r>
              <a:rPr lang="it-IT" sz="2400" dirty="0" smtClean="0"/>
              <a:t>Legge Hume che, a suo dire, lo sveglia dal “sonno dogmatico”</a:t>
            </a:r>
          </a:p>
          <a:p>
            <a:pPr marL="0" algn="just">
              <a:lnSpc>
                <a:spcPct val="80000"/>
              </a:lnSpc>
              <a:spcBef>
                <a:spcPts val="400"/>
              </a:spcBef>
              <a:buNone/>
            </a:pPr>
            <a:endParaRPr lang="it-IT" sz="2400" dirty="0" smtClean="0"/>
          </a:p>
          <a:p>
            <a:pPr marL="0" algn="just">
              <a:lnSpc>
                <a:spcPct val="80000"/>
              </a:lnSpc>
              <a:spcBef>
                <a:spcPts val="400"/>
              </a:spcBef>
              <a:buNone/>
            </a:pPr>
            <a:r>
              <a:rPr lang="it-IT" sz="2400" dirty="0" smtClean="0"/>
              <a:t>Nel 1770 diventa docente ordinario con la </a:t>
            </a:r>
            <a:r>
              <a:rPr lang="it-IT" sz="2400" b="1" dirty="0" smtClean="0"/>
              <a:t>dissertazione</a:t>
            </a:r>
            <a:r>
              <a:rPr lang="it-IT" sz="2400" dirty="0" smtClean="0"/>
              <a:t> </a:t>
            </a:r>
            <a:r>
              <a:rPr lang="it-IT" sz="2400" i="1" dirty="0" smtClean="0"/>
              <a:t>Sulla forma e sui principi del mondo sensibile e intellegibile</a:t>
            </a:r>
            <a:r>
              <a:rPr lang="it-IT" sz="2400" dirty="0" smtClean="0"/>
              <a:t> </a:t>
            </a:r>
          </a:p>
          <a:p>
            <a:pPr marL="0" algn="just">
              <a:lnSpc>
                <a:spcPct val="80000"/>
              </a:lnSpc>
              <a:spcBef>
                <a:spcPts val="400"/>
              </a:spcBef>
              <a:buNone/>
            </a:pPr>
            <a:r>
              <a:rPr lang="it-IT" sz="2400" dirty="0" smtClean="0"/>
              <a:t>Qui è già evidente il suo nuovo approccio, quello della </a:t>
            </a:r>
            <a:r>
              <a:rPr lang="it-IT" sz="2400" dirty="0" smtClean="0">
                <a:solidFill>
                  <a:srgbClr val="FF0000"/>
                </a:solidFill>
              </a:rPr>
              <a:t>FILOSOFIA CRITICA</a:t>
            </a:r>
          </a:p>
          <a:p>
            <a:pPr marL="0" algn="just">
              <a:lnSpc>
                <a:spcPct val="80000"/>
              </a:lnSpc>
              <a:spcBef>
                <a:spcPts val="400"/>
              </a:spcBef>
              <a:buFontTx/>
              <a:buChar char="-"/>
            </a:pPr>
            <a:r>
              <a:rPr lang="it-IT" sz="2400" dirty="0" smtClean="0"/>
              <a:t>Nello straordinario decennio </a:t>
            </a:r>
            <a:r>
              <a:rPr lang="it-IT" sz="2400" b="1" dirty="0" smtClean="0"/>
              <a:t>1781-1790</a:t>
            </a:r>
            <a:r>
              <a:rPr lang="it-IT" sz="2400" dirty="0" smtClean="0"/>
              <a:t> scrive le sue tre </a:t>
            </a:r>
            <a:r>
              <a:rPr lang="it-IT" sz="2400" i="1" dirty="0" smtClean="0"/>
              <a:t>Critiche</a:t>
            </a:r>
            <a:r>
              <a:rPr lang="it-IT" sz="2400" dirty="0" smtClean="0"/>
              <a:t>:</a:t>
            </a:r>
          </a:p>
          <a:p>
            <a:pPr lvl="0"/>
            <a:r>
              <a:rPr lang="it-IT" sz="2400" b="1" i="1" dirty="0">
                <a:solidFill>
                  <a:srgbClr val="FF0000"/>
                </a:solidFill>
              </a:rPr>
              <a:t>Critica della ragion pura </a:t>
            </a:r>
            <a:r>
              <a:rPr lang="it-IT" sz="2400" i="1" dirty="0"/>
              <a:t>(1781</a:t>
            </a:r>
            <a:r>
              <a:rPr lang="it-IT" sz="2400" i="1" dirty="0" smtClean="0"/>
              <a:t>)</a:t>
            </a:r>
            <a:endParaRPr lang="it-IT" sz="2400" dirty="0"/>
          </a:p>
          <a:p>
            <a:pPr lvl="0"/>
            <a:r>
              <a:rPr lang="it-IT" sz="2400" b="1" i="1" dirty="0">
                <a:solidFill>
                  <a:schemeClr val="accent3">
                    <a:lumMod val="50000"/>
                  </a:schemeClr>
                </a:solidFill>
              </a:rPr>
              <a:t>Critica della ragion pratica </a:t>
            </a:r>
            <a:r>
              <a:rPr lang="it-IT" sz="2400" i="1" dirty="0"/>
              <a:t>(1787</a:t>
            </a:r>
            <a:r>
              <a:rPr lang="it-IT" sz="2400" i="1" dirty="0" smtClean="0"/>
              <a:t>)</a:t>
            </a:r>
            <a:endParaRPr lang="it-IT" sz="2400" dirty="0"/>
          </a:p>
          <a:p>
            <a:pPr lvl="0"/>
            <a:r>
              <a:rPr lang="it-IT" sz="2400" b="1" i="1" dirty="0">
                <a:solidFill>
                  <a:schemeClr val="tx2">
                    <a:lumMod val="75000"/>
                  </a:schemeClr>
                </a:solidFill>
              </a:rPr>
              <a:t>Critica del giudizio </a:t>
            </a:r>
            <a:r>
              <a:rPr lang="it-IT" sz="2400" i="1" dirty="0"/>
              <a:t>(</a:t>
            </a:r>
            <a:r>
              <a:rPr lang="it-IT" sz="2400" i="1" dirty="0" smtClean="0"/>
              <a:t>1790).</a:t>
            </a:r>
            <a:endParaRPr lang="it-IT" sz="2400" dirty="0"/>
          </a:p>
          <a:p>
            <a:pPr marL="0" algn="just">
              <a:lnSpc>
                <a:spcPct val="80000"/>
              </a:lnSpc>
              <a:spcBef>
                <a:spcPts val="400"/>
              </a:spcBef>
              <a:buFontTx/>
              <a:buChar char="-"/>
            </a:pPr>
            <a:endParaRPr lang="it-IT" sz="2400" dirty="0" smtClean="0"/>
          </a:p>
          <a:p>
            <a:pPr marL="0" algn="just">
              <a:lnSpc>
                <a:spcPct val="80000"/>
              </a:lnSpc>
              <a:spcBef>
                <a:spcPts val="400"/>
              </a:spcBef>
              <a:buFontTx/>
              <a:buChar char="-"/>
            </a:pPr>
            <a:endParaRPr lang="it-IT" sz="2400" dirty="0"/>
          </a:p>
          <a:p>
            <a:pPr marL="0" algn="just">
              <a:lnSpc>
                <a:spcPct val="80000"/>
              </a:lnSpc>
              <a:spcBef>
                <a:spcPts val="400"/>
              </a:spcBef>
              <a:buNone/>
            </a:pPr>
            <a:endParaRPr lang="it-IT" sz="2400" dirty="0" smtClean="0"/>
          </a:p>
          <a:p>
            <a:pPr marL="0" algn="just">
              <a:lnSpc>
                <a:spcPct val="80000"/>
              </a:lnSpc>
              <a:spcBef>
                <a:spcPts val="400"/>
              </a:spcBef>
              <a:buNone/>
            </a:pPr>
            <a:endParaRPr lang="it-IT" sz="2400" dirty="0"/>
          </a:p>
          <a:p>
            <a:pPr marL="0" algn="just">
              <a:lnSpc>
                <a:spcPct val="80000"/>
              </a:lnSpc>
              <a:spcBef>
                <a:spcPts val="400"/>
              </a:spcBef>
              <a:buNone/>
            </a:pP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dirty="0" smtClean="0"/>
              <a:t>Imperativi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57158" y="1214428"/>
            <a:ext cx="8286808" cy="304698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Si tratta di comandi, di qualcosa che </a:t>
            </a:r>
            <a:r>
              <a:rPr lang="it-IT" sz="2400" b="1" dirty="0" smtClean="0">
                <a:solidFill>
                  <a:srgbClr val="FF0000"/>
                </a:solidFill>
              </a:rPr>
              <a:t>VA FATTO</a:t>
            </a:r>
            <a:r>
              <a:rPr lang="it-IT" sz="2400" dirty="0" smtClean="0"/>
              <a:t>. </a:t>
            </a:r>
          </a:p>
          <a:p>
            <a:endParaRPr lang="it-IT" sz="2400" dirty="0" smtClean="0"/>
          </a:p>
          <a:p>
            <a:r>
              <a:rPr lang="it-IT" sz="2400" dirty="0" smtClean="0"/>
              <a:t>Gli imperativi si distinguono dalle massime perché: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Sono </a:t>
            </a:r>
            <a:r>
              <a:rPr lang="it-IT" sz="2400" b="1" dirty="0" smtClean="0"/>
              <a:t>UNIVERSALI</a:t>
            </a:r>
            <a:r>
              <a:rPr lang="it-IT" sz="2400" dirty="0" smtClean="0"/>
              <a:t>, uguali e validi per tutti gli uomini. </a:t>
            </a:r>
          </a:p>
          <a:p>
            <a:endParaRPr lang="it-IT" sz="2400" dirty="0" smtClean="0"/>
          </a:p>
          <a:p>
            <a:r>
              <a:rPr lang="it-IT" sz="2400" dirty="0" smtClean="0"/>
              <a:t>Gli imperativi però sono di due tipi: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b="1" dirty="0" smtClean="0">
                <a:solidFill>
                  <a:srgbClr val="FF0000"/>
                </a:solidFill>
              </a:rPr>
              <a:t>imperativi ipotetici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b="1" dirty="0" smtClean="0">
                <a:solidFill>
                  <a:srgbClr val="FF0000"/>
                </a:solidFill>
              </a:rPr>
              <a:t>imperativo categorico </a:t>
            </a:r>
            <a:r>
              <a:rPr lang="it-IT" sz="2400" dirty="0" smtClean="0"/>
              <a:t>(il vero e proprio imperativo morale)</a:t>
            </a:r>
            <a:endParaRPr lang="it-IT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dirty="0" smtClean="0"/>
              <a:t>Imperativi ipotetici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57158" y="1214428"/>
            <a:ext cx="8286808" cy="304698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Sono “</a:t>
            </a:r>
            <a:r>
              <a:rPr lang="it-IT" sz="2400" b="1" dirty="0" smtClean="0"/>
              <a:t>ipotetici</a:t>
            </a:r>
            <a:r>
              <a:rPr lang="it-IT" sz="2400" dirty="0" smtClean="0"/>
              <a:t>” (se x allora y) </a:t>
            </a:r>
          </a:p>
          <a:p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Indicano i </a:t>
            </a:r>
            <a:r>
              <a:rPr lang="it-IT" sz="2400" b="1" dirty="0" smtClean="0">
                <a:solidFill>
                  <a:srgbClr val="FF0000"/>
                </a:solidFill>
              </a:rPr>
              <a:t>mezzi</a:t>
            </a:r>
            <a:r>
              <a:rPr lang="it-IT" sz="2400" dirty="0" smtClean="0"/>
              <a:t> (y) per raggiungere determinati fini (x). </a:t>
            </a:r>
          </a:p>
          <a:p>
            <a:r>
              <a:rPr lang="it-IT" sz="2400" dirty="0" smtClean="0"/>
              <a:t>Esempi: “</a:t>
            </a:r>
            <a:r>
              <a:rPr lang="it-IT" sz="2400" b="1" dirty="0" smtClean="0"/>
              <a:t>SE</a:t>
            </a:r>
            <a:r>
              <a:rPr lang="it-IT" sz="2400" dirty="0" smtClean="0"/>
              <a:t> voglio dimagrire, allora DEVO mangiare poco”; “</a:t>
            </a:r>
            <a:r>
              <a:rPr lang="it-IT" sz="2400" b="1" dirty="0" smtClean="0"/>
              <a:t>SE</a:t>
            </a:r>
            <a:r>
              <a:rPr lang="it-IT" sz="2400" dirty="0" smtClean="0"/>
              <a:t> voglio scalare l’Everest DEVO allenarmi parecchio”; “</a:t>
            </a:r>
            <a:r>
              <a:rPr lang="it-IT" sz="2400" b="1" dirty="0" smtClean="0"/>
              <a:t>SE</a:t>
            </a:r>
            <a:r>
              <a:rPr lang="it-IT" sz="2400" dirty="0" smtClean="0"/>
              <a:t> voglio prendere un buon voto DEVO per forza studiare </a:t>
            </a:r>
            <a:r>
              <a:rPr lang="it-IT" sz="2400" dirty="0" err="1" smtClean="0"/>
              <a:t>Kant</a:t>
            </a:r>
            <a:r>
              <a:rPr lang="it-IT" sz="2400" dirty="0" smtClean="0"/>
              <a:t>”.</a:t>
            </a:r>
          </a:p>
          <a:p>
            <a:endParaRPr lang="it-IT" sz="2400" dirty="0" smtClean="0"/>
          </a:p>
          <a:p>
            <a:r>
              <a:rPr lang="it-IT" sz="2400" dirty="0" smtClean="0"/>
              <a:t>L’indicazione dei mezzi ha valore </a:t>
            </a:r>
            <a:r>
              <a:rPr lang="it-IT" sz="2400" b="1" dirty="0" smtClean="0">
                <a:solidFill>
                  <a:srgbClr val="FF0000"/>
                </a:solidFill>
              </a:rPr>
              <a:t>UNIVERSALE</a:t>
            </a:r>
            <a:r>
              <a:rPr lang="it-IT" sz="2400" dirty="0" smtClean="0"/>
              <a:t>. 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mtClean="0"/>
              <a:t>Imperativi ipotetici</a:t>
            </a:r>
            <a:endParaRPr lang="it-IT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928662" y="1571618"/>
            <a:ext cx="7286676" cy="193899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Tra gli imperativi ipotetici distinguiamo tra: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regole di abilità</a:t>
            </a:r>
            <a:r>
              <a:rPr lang="it-IT" sz="2400" dirty="0" smtClean="0"/>
              <a:t> (riguardano fini che non tutti si pongono)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consigli di prudenza</a:t>
            </a:r>
            <a:r>
              <a:rPr lang="it-IT" sz="2400" dirty="0" smtClean="0"/>
              <a:t> (riguardano un fine che si suppone </a:t>
            </a:r>
            <a:r>
              <a:rPr lang="it-IT" sz="2400" i="1" dirty="0" smtClean="0"/>
              <a:t>valido per tutti</a:t>
            </a:r>
            <a:r>
              <a:rPr lang="it-IT" sz="2400" dirty="0" smtClean="0"/>
              <a:t>, ossia la </a:t>
            </a:r>
            <a:r>
              <a:rPr lang="it-IT" sz="2400" i="1" dirty="0" smtClean="0"/>
              <a:t>felicità</a:t>
            </a:r>
            <a:r>
              <a:rPr lang="it-IT" sz="2400" dirty="0" smtClean="0"/>
              <a:t>)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00034" y="2143122"/>
            <a:ext cx="8429684" cy="2677656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/>
              <a:t>È </a:t>
            </a:r>
            <a:r>
              <a:rPr lang="it-IT" sz="2800" b="1" dirty="0" smtClean="0"/>
              <a:t>fine a se stesso.</a:t>
            </a:r>
            <a:r>
              <a:rPr lang="it-IT" sz="28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it-IT" sz="2800" dirty="0" smtClean="0"/>
              <a:t> Non c’è alcun riferimento a un fine particolare, come l’utilità, il piacere, la felicità. </a:t>
            </a:r>
          </a:p>
          <a:p>
            <a:pPr>
              <a:buFont typeface="Arial" pitchFamily="34" charset="0"/>
              <a:buChar char="•"/>
            </a:pPr>
            <a:r>
              <a:rPr lang="it-IT" sz="2800" dirty="0" smtClean="0"/>
              <a:t> Se compio un’azione morale non la devo fare in relazione a uno scopo o a determinate conseguenze: la devo fare </a:t>
            </a:r>
            <a:r>
              <a:rPr lang="it-IT" sz="2800" i="1" dirty="0" smtClean="0"/>
              <a:t>solo perché è un’azione morale</a:t>
            </a:r>
            <a:r>
              <a:rPr lang="it-IT" sz="2800" dirty="0" smtClean="0"/>
              <a:t>.</a:t>
            </a:r>
          </a:p>
        </p:txBody>
      </p:sp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dirty="0" smtClean="0"/>
              <a:t>Imperativo categorico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714480" y="1214428"/>
            <a:ext cx="6929486" cy="52322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/>
              <a:t>È la </a:t>
            </a:r>
            <a:r>
              <a:rPr lang="it-IT" sz="2800" b="1" dirty="0" smtClean="0">
                <a:solidFill>
                  <a:srgbClr val="FF0000"/>
                </a:solidFill>
              </a:rPr>
              <a:t>legge morale </a:t>
            </a:r>
            <a:r>
              <a:rPr lang="it-IT" sz="2800" dirty="0" smtClean="0"/>
              <a:t>vera e propria</a:t>
            </a:r>
          </a:p>
        </p:txBody>
      </p:sp>
      <p:pic>
        <p:nvPicPr>
          <p:cNvPr id="50178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 l="2500" t="23437" r="52500" b="29687"/>
          <a:stretch>
            <a:fillRect/>
          </a:stretch>
        </p:blipFill>
        <p:spPr bwMode="auto">
          <a:xfrm>
            <a:off x="7000892" y="1142990"/>
            <a:ext cx="1928826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dirty="0" smtClean="0"/>
              <a:t>Imperativo categorico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214414" y="1285866"/>
            <a:ext cx="6929486" cy="304698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È un </a:t>
            </a:r>
            <a:r>
              <a:rPr lang="it-IT" sz="2400" b="1" dirty="0" smtClean="0"/>
              <a:t>comando assoluto </a:t>
            </a:r>
            <a:r>
              <a:rPr lang="it-IT" sz="2400" dirty="0" smtClean="0"/>
              <a:t>(è </a:t>
            </a:r>
            <a:r>
              <a:rPr lang="it-IT" sz="2400" i="1" dirty="0" smtClean="0"/>
              <a:t>categorico</a:t>
            </a:r>
            <a:r>
              <a:rPr lang="it-IT" sz="2400" dirty="0" smtClean="0"/>
              <a:t>): si tratta di fare e basta, è </a:t>
            </a:r>
            <a:r>
              <a:rPr lang="it-IT" sz="2400" i="1" dirty="0" smtClean="0"/>
              <a:t>il </a:t>
            </a:r>
            <a:r>
              <a:rPr lang="it-IT" sz="2400" i="1" dirty="0" smtClean="0">
                <a:solidFill>
                  <a:srgbClr val="FF0000"/>
                </a:solidFill>
              </a:rPr>
              <a:t>dovere per il dovere</a:t>
            </a:r>
            <a:r>
              <a:rPr lang="it-IT" sz="2400" i="1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“Perché devo fare questa determinata cosa?”; risposta </a:t>
            </a:r>
            <a:r>
              <a:rPr lang="it-IT" sz="2400" dirty="0" err="1" smtClean="0"/>
              <a:t>kantiana…</a:t>
            </a:r>
            <a:r>
              <a:rPr lang="it-IT" sz="2400" dirty="0" smtClean="0"/>
              <a:t> “perché devi!”. </a:t>
            </a:r>
          </a:p>
          <a:p>
            <a:endParaRPr lang="it-IT" sz="2400" dirty="0" smtClean="0"/>
          </a:p>
          <a:p>
            <a:r>
              <a:rPr lang="it-IT" sz="2400" dirty="0" smtClean="0"/>
              <a:t>Questo comando non viene da fuori, ma </a:t>
            </a:r>
            <a:r>
              <a:rPr lang="it-IT" sz="2400" b="1" dirty="0" smtClean="0"/>
              <a:t>da dentro</a:t>
            </a:r>
            <a:r>
              <a:rPr lang="it-IT" sz="2400" dirty="0" smtClean="0"/>
              <a:t>, dalla nostra ragion pratica: quella di </a:t>
            </a:r>
            <a:r>
              <a:rPr lang="it-IT" sz="2400" dirty="0" err="1" smtClean="0"/>
              <a:t>Kant</a:t>
            </a:r>
            <a:r>
              <a:rPr lang="it-IT" sz="2400" dirty="0" smtClean="0"/>
              <a:t> </a:t>
            </a:r>
            <a:r>
              <a:rPr lang="it-IT" sz="2400" i="1" dirty="0" smtClean="0"/>
              <a:t>non è una morale </a:t>
            </a:r>
            <a:r>
              <a:rPr lang="it-IT" sz="2400" i="1" dirty="0" err="1" smtClean="0"/>
              <a:t>eterodiretta</a:t>
            </a:r>
            <a:r>
              <a:rPr lang="it-IT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dirty="0" smtClean="0"/>
              <a:t>Imperativo categorico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57224" y="1500180"/>
            <a:ext cx="4857784" cy="2677656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È </a:t>
            </a:r>
            <a:r>
              <a:rPr lang="it-IT" sz="2400" b="1" dirty="0" smtClean="0"/>
              <a:t>pura forma.</a:t>
            </a:r>
            <a:r>
              <a:rPr lang="it-IT" sz="2400" dirty="0" smtClean="0"/>
              <a:t> Ed è </a:t>
            </a:r>
            <a:r>
              <a:rPr lang="it-IT" sz="2400" b="1" dirty="0" smtClean="0"/>
              <a:t>a priori</a:t>
            </a:r>
            <a:r>
              <a:rPr lang="it-IT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Non ha contenuti particolari, non è un decalogo, un insieme di regole precise (non uccidere, ecc.)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Non è vincolato all’esperienza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Per questo è universale e necessario: valido sempre e ovunque</a:t>
            </a:r>
          </a:p>
        </p:txBody>
      </p:sp>
      <p:pic>
        <p:nvPicPr>
          <p:cNvPr id="64516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214428"/>
            <a:ext cx="2714625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dirty="0" smtClean="0"/>
              <a:t>Imperativo categorico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14348" y="1428742"/>
            <a:ext cx="7786742" cy="304698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it-IT" sz="2400" dirty="0" smtClean="0"/>
              <a:t>Riguarda l’</a:t>
            </a:r>
            <a:r>
              <a:rPr lang="it-IT" sz="2400" b="1" dirty="0" smtClean="0"/>
              <a:t>INTENZIONE</a:t>
            </a:r>
            <a:r>
              <a:rPr lang="it-IT" sz="2400" dirty="0" smtClean="0"/>
              <a:t> (la volontà buona) con la quale compiamo un’azione. </a:t>
            </a:r>
          </a:p>
          <a:p>
            <a:pPr marL="0" lvl="1">
              <a:buFont typeface="Arial" pitchFamily="34" charset="0"/>
              <a:buChar char="•"/>
            </a:pPr>
            <a:r>
              <a:rPr lang="it-IT" sz="2400" dirty="0" smtClean="0"/>
              <a:t> Se compio un’azione buona con un’intenzione cattiva (es., </a:t>
            </a:r>
            <a:r>
              <a:rPr lang="it-IT" sz="2400" i="1" dirty="0" smtClean="0"/>
              <a:t>non rubo, ma solo perché ho paura di essere scoperto; faccio un’elemosina perché voglio che mi considerino buono</a:t>
            </a:r>
            <a:r>
              <a:rPr lang="it-IT" sz="2400" dirty="0" smtClean="0"/>
              <a:t>), la mia non è un’azione morale. </a:t>
            </a:r>
          </a:p>
          <a:p>
            <a:pPr marL="0" lvl="1">
              <a:buFont typeface="Arial" pitchFamily="34" charset="0"/>
              <a:buChar char="•"/>
            </a:pPr>
            <a:r>
              <a:rPr lang="it-IT" sz="2400" dirty="0" smtClean="0"/>
              <a:t> Una qualsiasi azione morale non ha niente a che fare con le </a:t>
            </a:r>
            <a:r>
              <a:rPr lang="it-IT" sz="2400" i="1" dirty="0" smtClean="0"/>
              <a:t>conseguenze</a:t>
            </a:r>
            <a:r>
              <a:rPr lang="it-IT" sz="2400" dirty="0" smtClean="0"/>
              <a:t> dell’azione, ma solo con l’azione in se stessa.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dirty="0" smtClean="0"/>
              <a:t>Le 3 formulazioni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142976" y="1357304"/>
            <a:ext cx="6929486" cy="304698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Tre formulazioni dell’imperativo categorico: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400" dirty="0" smtClean="0"/>
              <a:t>Agisci in modo che tu possa volere che la </a:t>
            </a:r>
            <a:r>
              <a:rPr lang="it-IT" sz="2400" b="1" dirty="0" smtClean="0">
                <a:solidFill>
                  <a:srgbClr val="FF0000"/>
                </a:solidFill>
              </a:rPr>
              <a:t>massima</a:t>
            </a:r>
            <a:r>
              <a:rPr lang="it-IT" sz="2400" dirty="0" smtClean="0"/>
              <a:t> della tua azione </a:t>
            </a:r>
            <a:r>
              <a:rPr lang="it-IT" sz="2400" b="1" dirty="0" smtClean="0">
                <a:solidFill>
                  <a:srgbClr val="FF0000"/>
                </a:solidFill>
              </a:rPr>
              <a:t>divenga universale</a:t>
            </a:r>
            <a:r>
              <a:rPr lang="it-IT" sz="2400" b="1" dirty="0" smtClean="0"/>
              <a:t>.</a:t>
            </a:r>
            <a:endParaRPr lang="it-IT" sz="24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it-IT" sz="2400" dirty="0" smtClean="0"/>
              <a:t>Agisci in modo che la tua volontà possa istituire una </a:t>
            </a:r>
            <a:r>
              <a:rPr lang="it-IT" sz="2400" b="1" dirty="0" smtClean="0">
                <a:solidFill>
                  <a:srgbClr val="FF0000"/>
                </a:solidFill>
              </a:rPr>
              <a:t>legislazione universale</a:t>
            </a:r>
            <a:r>
              <a:rPr lang="it-IT" sz="2400" b="1" dirty="0" smtClean="0"/>
              <a:t>.</a:t>
            </a:r>
            <a:endParaRPr lang="it-IT" sz="24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it-IT" sz="2400" dirty="0" smtClean="0"/>
              <a:t>Agisci in modo da trattare l’uomo, così in te come negli altri, sempre </a:t>
            </a:r>
            <a:r>
              <a:rPr lang="it-IT" sz="2400" b="1" dirty="0" smtClean="0">
                <a:solidFill>
                  <a:srgbClr val="FF0000"/>
                </a:solidFill>
              </a:rPr>
              <a:t>come fine</a:t>
            </a:r>
            <a:r>
              <a:rPr lang="it-IT" sz="2400" dirty="0" smtClean="0"/>
              <a:t> e mai solo come mezzo.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dirty="0" smtClean="0"/>
              <a:t>Le 3 formulazioni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142976" y="1357304"/>
            <a:ext cx="6929486" cy="2677656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it-IT" sz="2400" dirty="0" smtClean="0"/>
              <a:t>(1) e (2) Ogni azione che compiamo dovrebbe poter diventare una </a:t>
            </a:r>
            <a:r>
              <a:rPr lang="it-IT" sz="2400" b="1" dirty="0" smtClean="0"/>
              <a:t>legge valida per tutti</a:t>
            </a:r>
            <a:r>
              <a:rPr lang="it-IT" sz="2400" dirty="0" smtClean="0"/>
              <a:t>: se non è così, abbiamo fatto un’azione non morale. </a:t>
            </a:r>
          </a:p>
          <a:p>
            <a:pPr lvl="0"/>
            <a:endParaRPr lang="it-IT" sz="2400" dirty="0" smtClean="0"/>
          </a:p>
          <a:p>
            <a:pPr lvl="0"/>
            <a:r>
              <a:rPr lang="it-IT" sz="2400" dirty="0" smtClean="0"/>
              <a:t>(3)</a:t>
            </a:r>
            <a:r>
              <a:rPr lang="it-IT" sz="2400" b="1" dirty="0" smtClean="0"/>
              <a:t> Non devo</a:t>
            </a:r>
            <a:r>
              <a:rPr lang="it-IT" sz="2400" dirty="0" smtClean="0"/>
              <a:t> trattare né me stesso né gli altri </a:t>
            </a:r>
            <a:r>
              <a:rPr lang="it-IT" sz="2400" b="1" dirty="0" smtClean="0"/>
              <a:t>come mezzi</a:t>
            </a:r>
            <a:r>
              <a:rPr lang="it-IT" sz="2400" dirty="0" smtClean="0"/>
              <a:t> per raggiungere uno scopo. Le persone hanno infatti una </a:t>
            </a:r>
            <a:r>
              <a:rPr lang="it-IT" sz="2400" b="1" dirty="0" smtClean="0">
                <a:solidFill>
                  <a:srgbClr val="FF0000"/>
                </a:solidFill>
              </a:rPr>
              <a:t>dignità</a:t>
            </a:r>
            <a:r>
              <a:rPr lang="it-IT" sz="2400" dirty="0" smtClean="0"/>
              <a:t> (non un valore).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dirty="0" smtClean="0"/>
              <a:t>I postulati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85786" y="1714494"/>
            <a:ext cx="6929486" cy="2585323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it-IT" dirty="0" smtClean="0"/>
              <a:t>La </a:t>
            </a:r>
            <a:r>
              <a:rPr lang="it-IT" b="1" dirty="0" smtClean="0"/>
              <a:t>libertà</a:t>
            </a:r>
            <a:r>
              <a:rPr lang="it-IT" dirty="0" smtClean="0"/>
              <a:t> (se non c’è libertà di scegliere il bene o il male, allora non esiste neppure la morale).</a:t>
            </a:r>
            <a:endParaRPr lang="it-IT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it-IT" b="1" dirty="0" smtClean="0"/>
              <a:t>L’immortalità dell’anima</a:t>
            </a:r>
            <a:r>
              <a:rPr lang="it-IT" dirty="0" smtClean="0"/>
              <a:t> (la santità, cioè la piena conformazione alla legge morale è impossibile da ottenere nel corso di un’esistenza; si deve postulare un’esistenza che continui all’infinito).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b="1" dirty="0" smtClean="0"/>
              <a:t>L’esistenza di Dio</a:t>
            </a:r>
            <a:r>
              <a:rPr lang="it-IT" dirty="0" smtClean="0"/>
              <a:t> (senza Dio perderebbe di significato il possedere un’anima immortale; inoltre, solo Dio può fare in modo che al possesso della virtù corrisponda poi anche quella felicità che non è realizzabile in questo mondo).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143240" y="1000114"/>
            <a:ext cx="5857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Un postulato è qualcosa che devo ammettere (senza che sia dimostrato) per fare in modo che un’altra cosa sia possibile.</a:t>
            </a: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Vita e opere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500180"/>
            <a:ext cx="8229600" cy="2228855"/>
          </a:xfrm>
          <a:ln>
            <a:solidFill>
              <a:srgbClr val="DC250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algn="just">
              <a:lnSpc>
                <a:spcPct val="80000"/>
              </a:lnSpc>
              <a:spcBef>
                <a:spcPts val="400"/>
              </a:spcBef>
              <a:buNone/>
            </a:pPr>
            <a:r>
              <a:rPr lang="it-IT" sz="2400" dirty="0" smtClean="0"/>
              <a:t>Tra le ultime opere ricordiamo testi di religione, politica e morale:</a:t>
            </a:r>
            <a:endParaRPr lang="it-IT" sz="2400" dirty="0"/>
          </a:p>
          <a:p>
            <a:pPr lvl="0"/>
            <a:r>
              <a:rPr lang="it-IT" sz="2400" i="1" dirty="0"/>
              <a:t>La religione nei limiti della semplice ragione (1793)</a:t>
            </a:r>
            <a:endParaRPr lang="it-IT" sz="2400" dirty="0"/>
          </a:p>
          <a:p>
            <a:pPr lvl="0"/>
            <a:r>
              <a:rPr lang="it-IT" sz="2400" i="1" dirty="0"/>
              <a:t>Per la pace perpetua (1795)</a:t>
            </a:r>
            <a:endParaRPr lang="it-IT" sz="2400" dirty="0"/>
          </a:p>
          <a:p>
            <a:pPr lvl="0"/>
            <a:r>
              <a:rPr lang="it-IT" sz="2400" i="1" dirty="0"/>
              <a:t>Metafisica dei costumi (1797)</a:t>
            </a:r>
            <a:endParaRPr lang="it-IT" sz="2400" dirty="0"/>
          </a:p>
          <a:p>
            <a:pPr marL="0" algn="just">
              <a:lnSpc>
                <a:spcPct val="80000"/>
              </a:lnSpc>
              <a:spcBef>
                <a:spcPts val="400"/>
              </a:spcBef>
              <a:buNone/>
            </a:pPr>
            <a:endParaRPr lang="it-IT" sz="2400" dirty="0"/>
          </a:p>
          <a:p>
            <a:pPr marL="0" algn="just">
              <a:lnSpc>
                <a:spcPct val="80000"/>
              </a:lnSpc>
              <a:spcBef>
                <a:spcPts val="400"/>
              </a:spcBef>
              <a:buFontTx/>
              <a:buChar char="-"/>
            </a:pPr>
            <a:endParaRPr lang="it-IT" sz="2400" dirty="0" smtClean="0"/>
          </a:p>
          <a:p>
            <a:pPr marL="0" algn="just">
              <a:lnSpc>
                <a:spcPct val="80000"/>
              </a:lnSpc>
              <a:spcBef>
                <a:spcPts val="400"/>
              </a:spcBef>
              <a:buFontTx/>
              <a:buChar char="-"/>
            </a:pPr>
            <a:endParaRPr lang="it-IT" sz="2400" dirty="0"/>
          </a:p>
          <a:p>
            <a:pPr marL="0" algn="just">
              <a:lnSpc>
                <a:spcPct val="80000"/>
              </a:lnSpc>
              <a:spcBef>
                <a:spcPts val="400"/>
              </a:spcBef>
              <a:buNone/>
            </a:pPr>
            <a:endParaRPr lang="it-IT" sz="2400" dirty="0" smtClean="0"/>
          </a:p>
          <a:p>
            <a:pPr marL="0" algn="just">
              <a:lnSpc>
                <a:spcPct val="80000"/>
              </a:lnSpc>
              <a:spcBef>
                <a:spcPts val="400"/>
              </a:spcBef>
              <a:buNone/>
            </a:pPr>
            <a:endParaRPr lang="it-IT" sz="2400" dirty="0"/>
          </a:p>
          <a:p>
            <a:pPr marL="0" algn="just">
              <a:lnSpc>
                <a:spcPct val="80000"/>
              </a:lnSpc>
              <a:spcBef>
                <a:spcPts val="400"/>
              </a:spcBef>
              <a:buNone/>
            </a:pP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dirty="0" smtClean="0"/>
              <a:t>Critica del giudizio – il sublime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785918" y="2714626"/>
            <a:ext cx="6929486" cy="193899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 smtClean="0"/>
              <a:t>Il sublime nasce: 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 quando l’uomo si trova di fronte l’</a:t>
            </a:r>
            <a:r>
              <a:rPr lang="it-IT" sz="2000" b="1" dirty="0" smtClean="0">
                <a:solidFill>
                  <a:srgbClr val="FF0000"/>
                </a:solidFill>
              </a:rPr>
              <a:t>illimitato</a:t>
            </a:r>
            <a:r>
              <a:rPr lang="it-IT" sz="2000" dirty="0" smtClean="0"/>
              <a:t> e l’</a:t>
            </a:r>
            <a:r>
              <a:rPr lang="it-IT" sz="2000" b="1" dirty="0" smtClean="0">
                <a:solidFill>
                  <a:srgbClr val="FF0000"/>
                </a:solidFill>
              </a:rPr>
              <a:t>informe</a:t>
            </a:r>
            <a:r>
              <a:rPr lang="it-IT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 quando ci confrontiamo – in primo luogo – con la </a:t>
            </a:r>
            <a:r>
              <a:rPr lang="it-IT" sz="2000" b="1" dirty="0" smtClean="0">
                <a:solidFill>
                  <a:srgbClr val="FF0000"/>
                </a:solidFill>
              </a:rPr>
              <a:t>grandezza smisurata della natura</a:t>
            </a:r>
            <a:r>
              <a:rPr lang="it-IT" sz="2000" dirty="0" smtClean="0"/>
              <a:t> (al di là di ogni possibile </a:t>
            </a:r>
            <a:r>
              <a:rPr lang="it-IT" sz="2000" b="1" dirty="0" smtClean="0"/>
              <a:t>confronto</a:t>
            </a:r>
            <a:r>
              <a:rPr lang="it-IT" sz="2000" dirty="0" smtClean="0"/>
              <a:t> con noi stessi; è sublime ciò che travalica le nostre finite e limitate capacità)</a:t>
            </a:r>
            <a:endParaRPr lang="it-IT" sz="2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786182" y="1071552"/>
            <a:ext cx="1419236" cy="46166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ESTETICA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71472" y="1643056"/>
            <a:ext cx="8072494" cy="83099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Il bello consiste nel contemplare la forma dell’oggetto (nella sua limitatezza). </a:t>
            </a:r>
          </a:p>
        </p:txBody>
      </p:sp>
      <p:pic>
        <p:nvPicPr>
          <p:cNvPr id="8" name="Immagine 7" descr="Visualizza immagine di origin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643188"/>
            <a:ext cx="1433515" cy="209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dirty="0" smtClean="0"/>
              <a:t>Critica del giudizio – il sublime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85786" y="1071552"/>
            <a:ext cx="5715040" cy="156966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it-IT" b="1" dirty="0" smtClean="0"/>
              <a:t> </a:t>
            </a:r>
            <a:r>
              <a:rPr lang="it-IT" sz="2400" b="1" dirty="0" smtClean="0"/>
              <a:t>Sublime matematico</a:t>
            </a:r>
            <a:r>
              <a:rPr lang="it-IT" sz="2400" dirty="0" smtClean="0"/>
              <a:t>, che si prova di fronte all’estensione smisuratamente grande nello spazio e nel tempo (ad es. l’oceano, il cielo stellato, il diametro terrestre)</a:t>
            </a:r>
          </a:p>
        </p:txBody>
      </p:sp>
      <p:pic>
        <p:nvPicPr>
          <p:cNvPr id="58370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142990"/>
            <a:ext cx="2395823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372" name="Picture 4" descr="Visualizza immagine di origine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214414" y="2857502"/>
            <a:ext cx="2071702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sellaDiTesto 6"/>
          <p:cNvSpPr txBox="1"/>
          <p:nvPr/>
        </p:nvSpPr>
        <p:spPr>
          <a:xfrm>
            <a:off x="3643306" y="3214692"/>
            <a:ext cx="4714908" cy="156966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Sublime dinamico</a:t>
            </a:r>
            <a:r>
              <a:rPr lang="it-IT" sz="2400" dirty="0" smtClean="0"/>
              <a:t>, che si prova di fronte a una forza naturale dirompente (ad es. l’uragano o il terremoto)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dirty="0" smtClean="0"/>
              <a:t>Critica del giudizio – il sublime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142976" y="1357304"/>
            <a:ext cx="6929486" cy="267765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Sentimento ambivalente </a:t>
            </a:r>
          </a:p>
          <a:p>
            <a:pPr lvl="0">
              <a:buFont typeface="Arial" pitchFamily="34" charset="0"/>
              <a:buChar char="•"/>
            </a:pPr>
            <a:r>
              <a:rPr lang="it-IT" sz="2400" dirty="0" smtClean="0"/>
              <a:t> da un lato proviamo spaesamento, sconcerto, </a:t>
            </a:r>
            <a:r>
              <a:rPr lang="it-IT" sz="2400" b="1" u="sng" dirty="0" smtClean="0"/>
              <a:t>repulsione</a:t>
            </a:r>
            <a:r>
              <a:rPr lang="it-IT" sz="2400" dirty="0" smtClean="0"/>
              <a:t>, perché la nostra immaginazione è troppo limitata per abbracciare tali grandezze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dall’altro proviamo </a:t>
            </a:r>
            <a:r>
              <a:rPr lang="it-IT" sz="2400" b="1" u="sng" dirty="0" smtClean="0"/>
              <a:t>piacere</a:t>
            </a:r>
            <a:r>
              <a:rPr lang="it-IT" sz="2400" dirty="0" smtClean="0"/>
              <a:t>, perché la nostra ragione si sente attratta da tali immensità e, tramite esse, si eleva all’idea di infinito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dirty="0" smtClean="0"/>
              <a:t>Critica del giudizio – il sublime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857224" y="1214428"/>
            <a:ext cx="7643866" cy="193899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Effetto positivo: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scopriamo la nostra </a:t>
            </a:r>
            <a:r>
              <a:rPr lang="it-IT" sz="2400" b="1" dirty="0" smtClean="0"/>
              <a:t>limitatezza</a:t>
            </a:r>
            <a:r>
              <a:rPr lang="it-IT" sz="2400" dirty="0" smtClean="0"/>
              <a:t> </a:t>
            </a:r>
            <a:r>
              <a:rPr lang="it-IT" sz="2400" dirty="0" smtClean="0">
                <a:sym typeface="Wingdings" pitchFamily="2" charset="2"/>
              </a:rPr>
              <a:t></a:t>
            </a:r>
            <a:r>
              <a:rPr lang="it-IT" sz="2400" dirty="0" smtClean="0"/>
              <a:t> prendiamo coscienza dei nostri limiti, della nostra finitudine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b="1" dirty="0" smtClean="0"/>
              <a:t>cerchiamo di superarli mirando all’infinito</a:t>
            </a:r>
            <a:r>
              <a:rPr lang="it-IT" sz="2400" dirty="0" smtClean="0"/>
              <a:t>, elevandoci </a:t>
            </a:r>
            <a:r>
              <a:rPr lang="it-IT" sz="2400" dirty="0" smtClean="0">
                <a:sym typeface="Wingdings" pitchFamily="2" charset="2"/>
              </a:rPr>
              <a:t> straordinario </a:t>
            </a:r>
            <a:r>
              <a:rPr lang="it-IT" sz="2400" b="1" dirty="0" smtClean="0">
                <a:sym typeface="Wingdings" pitchFamily="2" charset="2"/>
              </a:rPr>
              <a:t>potere delle nostre facoltà</a:t>
            </a:r>
            <a:r>
              <a:rPr lang="it-IT" sz="2400" dirty="0" smtClean="0"/>
              <a:t>. </a:t>
            </a:r>
          </a:p>
        </p:txBody>
      </p:sp>
      <p:pic>
        <p:nvPicPr>
          <p:cNvPr id="56322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405526"/>
            <a:ext cx="1285884" cy="1573635"/>
          </a:xfrm>
          <a:prstGeom prst="rect">
            <a:avLst/>
          </a:prstGeom>
          <a:noFill/>
        </p:spPr>
      </p:pic>
      <p:pic>
        <p:nvPicPr>
          <p:cNvPr id="56324" name="Picture 4" descr="Visualizza immagine di 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286130"/>
            <a:ext cx="1428760" cy="857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Vita e opere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071552"/>
            <a:ext cx="7572428" cy="785818"/>
          </a:xfrm>
          <a:ln>
            <a:solidFill>
              <a:srgbClr val="DC250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it-IT" sz="2400" dirty="0"/>
              <a:t>U</a:t>
            </a:r>
            <a:r>
              <a:rPr lang="it-IT" sz="2400" dirty="0" smtClean="0"/>
              <a:t>ltimi anni: </a:t>
            </a:r>
            <a:r>
              <a:rPr lang="it-IT" sz="2400" dirty="0"/>
              <a:t>declino delle sue facoltà </a:t>
            </a:r>
            <a:r>
              <a:rPr lang="it-IT" sz="2400" dirty="0" smtClean="0"/>
              <a:t>mentali; </a:t>
            </a:r>
            <a:r>
              <a:rPr lang="it-IT" sz="2400" dirty="0"/>
              <a:t>dal 1798 non ha potuto più tenere lezioni universitarie, fino alla morte (</a:t>
            </a:r>
            <a:r>
              <a:rPr lang="it-IT" sz="2400" dirty="0" smtClean="0"/>
              <a:t>1804).</a:t>
            </a:r>
            <a:endParaRPr lang="it-IT" sz="24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14348" y="2357436"/>
            <a:ext cx="5786478" cy="2286016"/>
          </a:xfrm>
          <a:prstGeom prst="rect">
            <a:avLst/>
          </a:prstGeom>
          <a:ln w="25400" cap="flat" cmpd="sng" algn="ctr">
            <a:solidFill>
              <a:srgbClr val="DC2506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R="0" lvl="0" indent="-3429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Sulla sua tomba furono scritte alcune sue parole molto celebri, prese dalla </a:t>
            </a:r>
            <a:r>
              <a:rPr kumimoji="0" lang="it-IT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Critica della ragion pratica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“</a:t>
            </a:r>
            <a:r>
              <a:rPr kumimoji="0" lang="it-IT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Due cose hanno soddisfatto la mia mente con nuova e crescente ammirazione e soggezione e hanno occupato persistentemente il mio pensiero: il </a:t>
            </a: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cielo stellato </a:t>
            </a:r>
            <a:r>
              <a:rPr kumimoji="0" lang="it-IT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sopra di me e la </a:t>
            </a: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legge morale </a:t>
            </a:r>
            <a:r>
              <a:rPr kumimoji="0" lang="it-IT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dentro di me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</p:txBody>
      </p:sp>
      <p:pic>
        <p:nvPicPr>
          <p:cNvPr id="6" name="Immagin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285998"/>
            <a:ext cx="150019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Critica della ragion pura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1071552"/>
            <a:ext cx="7572428" cy="785818"/>
          </a:xfrm>
          <a:ln>
            <a:solidFill>
              <a:srgbClr val="DC250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sz="2400" b="1" dirty="0" smtClean="0">
                <a:solidFill>
                  <a:srgbClr val="FF0000"/>
                </a:solidFill>
              </a:rPr>
              <a:t>CRITICA</a:t>
            </a:r>
            <a:r>
              <a:rPr lang="it-IT" sz="2400" dirty="0" smtClean="0"/>
              <a:t>: (dal greco “</a:t>
            </a:r>
            <a:r>
              <a:rPr lang="it-IT" sz="2400" dirty="0" err="1" smtClean="0"/>
              <a:t>kríno</a:t>
            </a:r>
            <a:r>
              <a:rPr lang="it-IT" sz="2400" dirty="0" smtClean="0"/>
              <a:t>”, “vaglio”) indagine, </a:t>
            </a:r>
            <a:r>
              <a:rPr lang="it-IT" sz="2400" b="1" dirty="0" smtClean="0">
                <a:solidFill>
                  <a:srgbClr val="FF0000"/>
                </a:solidFill>
              </a:rPr>
              <a:t>esame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- determinazione dei </a:t>
            </a:r>
            <a:r>
              <a:rPr lang="it-IT" sz="2400" b="1" dirty="0" smtClean="0">
                <a:solidFill>
                  <a:srgbClr val="FF0000"/>
                </a:solidFill>
              </a:rPr>
              <a:t>limiti</a:t>
            </a:r>
            <a:r>
              <a:rPr lang="it-IT" sz="2400" dirty="0" smtClean="0">
                <a:solidFill>
                  <a:schemeClr val="tx1"/>
                </a:solidFill>
              </a:rPr>
              <a:t> e delle </a:t>
            </a:r>
            <a:r>
              <a:rPr lang="it-IT" sz="2400" b="1" dirty="0" smtClean="0">
                <a:solidFill>
                  <a:srgbClr val="FF0000"/>
                </a:solidFill>
              </a:rPr>
              <a:t>possibilità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85786" y="2214560"/>
            <a:ext cx="7572428" cy="1285884"/>
          </a:xfrm>
          <a:prstGeom prst="rect">
            <a:avLst/>
          </a:prstGeom>
          <a:ln w="25400" cap="flat" cmpd="sng" algn="ctr">
            <a:solidFill>
              <a:srgbClr val="DC2506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RAGIONE</a:t>
            </a:r>
            <a:r>
              <a:rPr lang="it-IT" sz="2400" dirty="0" smtClean="0"/>
              <a:t>: è quella </a:t>
            </a:r>
            <a:r>
              <a:rPr lang="it-IT" sz="2400" dirty="0" smtClean="0">
                <a:solidFill>
                  <a:schemeClr val="tx1"/>
                </a:solidFill>
              </a:rPr>
              <a:t>speculativa</a:t>
            </a:r>
            <a:r>
              <a:rPr lang="it-IT" sz="2400" dirty="0" smtClean="0"/>
              <a:t> (o teoretica), cioè conoscitiva (c’è anche una “ragione pratica”, che guida l’azione).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85786" y="3786196"/>
            <a:ext cx="7572428" cy="919170"/>
          </a:xfrm>
          <a:prstGeom prst="rect">
            <a:avLst/>
          </a:prstGeom>
          <a:ln w="25400" cap="flat" cmpd="sng" algn="ctr">
            <a:solidFill>
              <a:srgbClr val="DC2506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spcAft>
                <a:spcPct val="20000"/>
              </a:spcAft>
            </a:pPr>
            <a:r>
              <a:rPr lang="it-IT" sz="2400" b="1" dirty="0" smtClean="0">
                <a:solidFill>
                  <a:srgbClr val="FF0000"/>
                </a:solidFill>
              </a:rPr>
              <a:t>PURA</a:t>
            </a:r>
            <a:r>
              <a:rPr lang="it-IT" sz="2400" dirty="0" smtClean="0">
                <a:solidFill>
                  <a:schemeClr val="tx1"/>
                </a:solidFill>
              </a:rPr>
              <a:t>: “puro” </a:t>
            </a:r>
            <a:r>
              <a:rPr lang="it-IT" sz="2400" dirty="0" smtClean="0"/>
              <a:t>è ciò che prescinde </a:t>
            </a:r>
            <a:r>
              <a:rPr lang="it-IT" sz="2400" dirty="0" smtClean="0"/>
              <a:t>completamente da </a:t>
            </a:r>
            <a:r>
              <a:rPr lang="it-IT" sz="2400" dirty="0" smtClean="0"/>
              <a:t>ogni contenuto empirico, </a:t>
            </a:r>
            <a:r>
              <a:rPr lang="it-IT" sz="2400" dirty="0" smtClean="0"/>
              <a:t>dall’esperienza</a:t>
            </a:r>
            <a:r>
              <a:rPr lang="it-IT" sz="2400" dirty="0" smtClean="0">
                <a:solidFill>
                  <a:schemeClr val="tx1"/>
                </a:solidFill>
              </a:rPr>
              <a:t>.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858148" y="428610"/>
            <a:ext cx="847732" cy="49054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1781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34"/>
            <a:ext cx="8229600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dirty="0" smtClean="0"/>
              <a:t>La metafora dell’isola</a:t>
            </a:r>
            <a:br>
              <a:rPr lang="it-IT" dirty="0" smtClean="0"/>
            </a:br>
            <a:r>
              <a:rPr lang="it-IT" dirty="0" smtClean="0"/>
              <a:t>(rapporto conoscenza/esperienza)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14348" y="1357304"/>
            <a:ext cx="7572428" cy="3416320"/>
          </a:xfrm>
          <a:prstGeom prst="rect">
            <a:avLst/>
          </a:prstGeom>
          <a:ln>
            <a:solidFill>
              <a:srgbClr val="DC250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/>
              <a:t>“Il </a:t>
            </a:r>
            <a:r>
              <a:rPr lang="it-IT" sz="2400" b="1" dirty="0"/>
              <a:t>territorio dell’intelletto puro</a:t>
            </a:r>
            <a:r>
              <a:rPr lang="it-IT" sz="2400" dirty="0"/>
              <a:t> […] è </a:t>
            </a:r>
            <a:r>
              <a:rPr lang="it-IT" sz="2400" b="1" dirty="0"/>
              <a:t>un’isola</a:t>
            </a:r>
            <a:r>
              <a:rPr lang="it-IT" sz="2400" dirty="0"/>
              <a:t>, chiusa dalla stessa natura entro confini immutabili. È la terra delle </a:t>
            </a:r>
            <a:r>
              <a:rPr lang="it-IT" sz="2400" b="1" dirty="0"/>
              <a:t>verità</a:t>
            </a:r>
            <a:r>
              <a:rPr lang="it-IT" sz="2400" dirty="0"/>
              <a:t> (nome seducente!) </a:t>
            </a:r>
            <a:r>
              <a:rPr lang="it-IT" sz="2400" b="1" dirty="0"/>
              <a:t>circondata da un vasto oceano tempestoso</a:t>
            </a:r>
            <a:r>
              <a:rPr lang="it-IT" sz="2400" dirty="0"/>
              <a:t>, impero proprio dell’apparenza, dove nebbie grosse e ghiacci, prossimi a liquefarsi, danno a ogni istante l’illusione di nuove terre, e, incessantemente ingannando con vane speranze il navigante errabondo in cerca di nuove scoperte, </a:t>
            </a:r>
            <a:r>
              <a:rPr lang="it-IT" sz="2400" b="1" dirty="0"/>
              <a:t>lo traggono in avventure alle quali egli non sa mai sottrarsi</a:t>
            </a:r>
            <a:r>
              <a:rPr lang="it-IT" sz="2400" dirty="0"/>
              <a:t>, e delle quali non può mai venire a capo.”</a:t>
            </a:r>
          </a:p>
        </p:txBody>
      </p:sp>
      <p:pic>
        <p:nvPicPr>
          <p:cNvPr id="7" name="Immagine 6" descr="Risultati immagini per isola tempesta"/>
          <p:cNvPicPr/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7000892" y="71420"/>
            <a:ext cx="1323973" cy="714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5238" t="39634" b="11294"/>
          <a:stretch>
            <a:fillRect/>
          </a:stretch>
        </p:blipFill>
        <p:spPr bwMode="auto">
          <a:xfrm>
            <a:off x="0" y="0"/>
            <a:ext cx="1643074" cy="185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La ragione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428728" y="2428874"/>
            <a:ext cx="6929486" cy="1200329"/>
          </a:xfrm>
          <a:prstGeom prst="rect">
            <a:avLst/>
          </a:prstGeom>
          <a:ln>
            <a:solidFill>
              <a:srgbClr val="DC250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i="1" dirty="0" smtClean="0"/>
              <a:t>Cosa posso conoscere davvero? Come funziona la ragione? Fin dove si può spingere? Fino a che punto possiamo dire di conoscere in modo sicuro le cose?</a:t>
            </a:r>
            <a:endParaRPr lang="it-IT" sz="2400" i="1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 rot="19099058">
            <a:off x="544430" y="2032226"/>
            <a:ext cx="1990740" cy="461665"/>
          </a:xfrm>
          <a:prstGeom prst="rect">
            <a:avLst/>
          </a:prstGeom>
          <a:solidFill>
            <a:srgbClr val="DC2506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LE DOMANDE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2892</Words>
  <Application>Microsoft Office PowerPoint</Application>
  <PresentationFormat>Presentazione su schermo (16:9)</PresentationFormat>
  <Paragraphs>325</Paragraphs>
  <Slides>53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53</vt:i4>
      </vt:variant>
    </vt:vector>
  </HeadingPairs>
  <TitlesOfParts>
    <vt:vector size="54" baseType="lpstr">
      <vt:lpstr>Tema di Office</vt:lpstr>
      <vt:lpstr>Immanuel Kant</vt:lpstr>
      <vt:lpstr>Vita e opere</vt:lpstr>
      <vt:lpstr>Vita e opere</vt:lpstr>
      <vt:lpstr>Vita e opere</vt:lpstr>
      <vt:lpstr>Vita e opere</vt:lpstr>
      <vt:lpstr>Vita e opere</vt:lpstr>
      <vt:lpstr>Critica della ragion pura</vt:lpstr>
      <vt:lpstr>La metafora dell’isola (rapporto conoscenza/esperienza)</vt:lpstr>
      <vt:lpstr>La ragione</vt:lpstr>
      <vt:lpstr>L’ipotesi gnoseologica</vt:lpstr>
      <vt:lpstr>Il tribunale della ragione</vt:lpstr>
      <vt:lpstr>Il sapere scientifico</vt:lpstr>
      <vt:lpstr>I giudizi</vt:lpstr>
      <vt:lpstr>I giudizi</vt:lpstr>
      <vt:lpstr>I giudizi</vt:lpstr>
      <vt:lpstr>I giudizi analitici</vt:lpstr>
      <vt:lpstr>I giudizi sintetici</vt:lpstr>
      <vt:lpstr>I giudizi sintetici a priori</vt:lpstr>
      <vt:lpstr>Come sono possibili  i giudizi sintetici a priori?</vt:lpstr>
      <vt:lpstr>I giudizi sintetici a priori</vt:lpstr>
      <vt:lpstr>L’esperienza è necessaria</vt:lpstr>
      <vt:lpstr>La conoscenza dipende dal soggetto</vt:lpstr>
      <vt:lpstr>Forme a priori</vt:lpstr>
      <vt:lpstr>Forme a priori</vt:lpstr>
      <vt:lpstr>È “una rivoluzione copernicana”</vt:lpstr>
      <vt:lpstr>Fenomeno e noumeno</vt:lpstr>
      <vt:lpstr>Fenomeno e noumeno</vt:lpstr>
      <vt:lpstr>Diapositiva 28</vt:lpstr>
      <vt:lpstr>Diapositiva 29</vt:lpstr>
      <vt:lpstr>Estetica trascendentale</vt:lpstr>
      <vt:lpstr>Estetica trascendentale</vt:lpstr>
      <vt:lpstr>Estetica trascendentale</vt:lpstr>
      <vt:lpstr>Analitica trascendentale</vt:lpstr>
      <vt:lpstr>Analitica trascendentale</vt:lpstr>
      <vt:lpstr>E la metafisica?</vt:lpstr>
      <vt:lpstr>Critica della ragion pratica</vt:lpstr>
      <vt:lpstr>Critica della ragion pratica</vt:lpstr>
      <vt:lpstr>Critica della ragion pratica</vt:lpstr>
      <vt:lpstr>Massime</vt:lpstr>
      <vt:lpstr>Imperativi</vt:lpstr>
      <vt:lpstr>Imperativi ipotetici</vt:lpstr>
      <vt:lpstr>Imperativi ipotetici</vt:lpstr>
      <vt:lpstr>Imperativo categorico</vt:lpstr>
      <vt:lpstr>Imperativo categorico</vt:lpstr>
      <vt:lpstr>Imperativo categorico</vt:lpstr>
      <vt:lpstr>Imperativo categorico</vt:lpstr>
      <vt:lpstr>Le 3 formulazioni</vt:lpstr>
      <vt:lpstr>Le 3 formulazioni</vt:lpstr>
      <vt:lpstr>I postulati</vt:lpstr>
      <vt:lpstr>Critica del giudizio – il sublime</vt:lpstr>
      <vt:lpstr>Critica del giudizio – il sublime</vt:lpstr>
      <vt:lpstr>Critica del giudizio – il sublime</vt:lpstr>
      <vt:lpstr>Critica del giudizio – il sublime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Immanuel Kant</dc:title>
  <dc:creator>simone.dell@libero.it</dc:creator>
  <cp:lastModifiedBy>simone.dell@libero.it</cp:lastModifiedBy>
  <cp:revision>57</cp:revision>
  <dcterms:created xsi:type="dcterms:W3CDTF">2020-04-13T11:49:43Z</dcterms:created>
  <dcterms:modified xsi:type="dcterms:W3CDTF">2022-04-20T12:33:39Z</dcterms:modified>
</cp:coreProperties>
</file>